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257" r:id="rId3"/>
    <p:sldId id="293" r:id="rId4"/>
    <p:sldId id="258" r:id="rId5"/>
    <p:sldId id="259" r:id="rId6"/>
    <p:sldId id="260" r:id="rId7"/>
    <p:sldId id="262" r:id="rId8"/>
    <p:sldId id="265" r:id="rId9"/>
    <p:sldId id="263" r:id="rId10"/>
    <p:sldId id="266" r:id="rId11"/>
    <p:sldId id="270" r:id="rId12"/>
    <p:sldId id="267" r:id="rId13"/>
    <p:sldId id="268" r:id="rId14"/>
    <p:sldId id="269" r:id="rId15"/>
    <p:sldId id="271" r:id="rId16"/>
    <p:sldId id="272" r:id="rId17"/>
    <p:sldId id="273" r:id="rId18"/>
    <p:sldId id="274" r:id="rId19"/>
    <p:sldId id="275" r:id="rId20"/>
    <p:sldId id="276" r:id="rId21"/>
    <p:sldId id="278" r:id="rId22"/>
    <p:sldId id="279" r:id="rId23"/>
    <p:sldId id="287" r:id="rId24"/>
    <p:sldId id="288" r:id="rId25"/>
    <p:sldId id="289" r:id="rId26"/>
    <p:sldId id="282" r:id="rId27"/>
    <p:sldId id="295" r:id="rId28"/>
    <p:sldId id="296" r:id="rId29"/>
    <p:sldId id="297" r:id="rId30"/>
    <p:sldId id="298" r:id="rId31"/>
    <p:sldId id="299" r:id="rId32"/>
    <p:sldId id="284" r:id="rId33"/>
    <p:sldId id="285" r:id="rId34"/>
    <p:sldId id="301" r:id="rId35"/>
    <p:sldId id="302" r:id="rId36"/>
    <p:sldId id="303" r:id="rId37"/>
    <p:sldId id="304" r:id="rId38"/>
    <p:sldId id="286" r:id="rId39"/>
    <p:sldId id="277" r:id="rId40"/>
    <p:sldId id="280" r:id="rId41"/>
    <p:sldId id="281" r:id="rId42"/>
    <p:sldId id="283" r:id="rId43"/>
    <p:sldId id="300" r:id="rId44"/>
    <p:sldId id="290" r:id="rId45"/>
    <p:sldId id="305" r:id="rId46"/>
    <p:sldId id="291" r:id="rId47"/>
    <p:sldId id="292" r:id="rId48"/>
    <p:sldId id="294"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CAFE12-FDA0-4CA7-9CBD-63F88616605C}" v="146" dt="2025-08-22T12:45:05.8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1" autoAdjust="0"/>
    <p:restoredTop sz="94660"/>
  </p:normalViewPr>
  <p:slideViewPr>
    <p:cSldViewPr snapToGrid="0">
      <p:cViewPr varScale="1">
        <p:scale>
          <a:sx n="78" d="100"/>
          <a:sy n="78" d="100"/>
        </p:scale>
        <p:origin x="797"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C58599-C12B-4DF1-986E-6C4036554A0D}"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27A1D132-B04E-44B1-A6CD-4A1DF6B6AB01}">
      <dgm:prSet/>
      <dgm:spPr/>
      <dgm:t>
        <a:bodyPr/>
        <a:lstStyle/>
        <a:p>
          <a:r>
            <a:rPr lang="en-US" b="1" i="0" baseline="0" dirty="0"/>
            <a:t>Flexibility</a:t>
          </a:r>
          <a:r>
            <a:rPr lang="en-US" b="0" i="0" baseline="0" dirty="0"/>
            <a:t> – A single SDR can handle many communication standards (FM, AM, SSB, Wi-Fi, LTE, etc.) simply by changing software.</a:t>
          </a:r>
          <a:endParaRPr lang="en-US" dirty="0"/>
        </a:p>
      </dgm:t>
    </dgm:pt>
    <dgm:pt modelId="{DAD5FE42-9909-4D00-86DC-61225ADA4F2E}" type="parTrans" cxnId="{0A2D4CFD-A39D-41E4-8EA7-52EE65F0149B}">
      <dgm:prSet/>
      <dgm:spPr/>
      <dgm:t>
        <a:bodyPr/>
        <a:lstStyle/>
        <a:p>
          <a:endParaRPr lang="en-US"/>
        </a:p>
      </dgm:t>
    </dgm:pt>
    <dgm:pt modelId="{C9B61B77-D49F-43DF-B4EF-8ACAA18B578F}" type="sibTrans" cxnId="{0A2D4CFD-A39D-41E4-8EA7-52EE65F0149B}">
      <dgm:prSet/>
      <dgm:spPr/>
      <dgm:t>
        <a:bodyPr/>
        <a:lstStyle/>
        <a:p>
          <a:endParaRPr lang="en-US"/>
        </a:p>
      </dgm:t>
    </dgm:pt>
    <dgm:pt modelId="{D9FAD000-836A-4DE4-91BD-0D6310FEB914}">
      <dgm:prSet/>
      <dgm:spPr/>
      <dgm:t>
        <a:bodyPr/>
        <a:lstStyle/>
        <a:p>
          <a:r>
            <a:rPr lang="en-US" b="1" i="0" baseline="0"/>
            <a:t>Upgradability</a:t>
          </a:r>
          <a:r>
            <a:rPr lang="en-US" b="0" i="0" baseline="0"/>
            <a:t> – Features and protocols can be updated without changing the hardware.</a:t>
          </a:r>
          <a:endParaRPr lang="en-US"/>
        </a:p>
      </dgm:t>
    </dgm:pt>
    <dgm:pt modelId="{24A5176D-933A-422E-B21A-099D8CD53CF9}" type="parTrans" cxnId="{5D2CAEE8-919B-4190-94AA-B9FDCA70F17F}">
      <dgm:prSet/>
      <dgm:spPr/>
      <dgm:t>
        <a:bodyPr/>
        <a:lstStyle/>
        <a:p>
          <a:endParaRPr lang="en-US"/>
        </a:p>
      </dgm:t>
    </dgm:pt>
    <dgm:pt modelId="{25E329F4-C418-4CB8-A2BF-1ADC2CE32204}" type="sibTrans" cxnId="{5D2CAEE8-919B-4190-94AA-B9FDCA70F17F}">
      <dgm:prSet/>
      <dgm:spPr/>
      <dgm:t>
        <a:bodyPr/>
        <a:lstStyle/>
        <a:p>
          <a:endParaRPr lang="en-US"/>
        </a:p>
      </dgm:t>
    </dgm:pt>
    <dgm:pt modelId="{D7DD41C8-D76D-4A13-8AA5-99C76D6487BE}">
      <dgm:prSet/>
      <dgm:spPr/>
      <dgm:t>
        <a:bodyPr/>
        <a:lstStyle/>
        <a:p>
          <a:r>
            <a:rPr lang="en-US" b="1" i="0" baseline="0"/>
            <a:t>Wideband capability</a:t>
          </a:r>
          <a:r>
            <a:rPr lang="en-US" b="0" i="0" baseline="0"/>
            <a:t> – SDRs can tune across a broad frequency spectrum.</a:t>
          </a:r>
          <a:endParaRPr lang="en-US"/>
        </a:p>
      </dgm:t>
    </dgm:pt>
    <dgm:pt modelId="{265A5237-2D08-4F50-89BE-0DF5AC422B02}" type="parTrans" cxnId="{84C30B9D-1B32-41D9-86D1-4703DEC54D07}">
      <dgm:prSet/>
      <dgm:spPr/>
      <dgm:t>
        <a:bodyPr/>
        <a:lstStyle/>
        <a:p>
          <a:endParaRPr lang="en-US"/>
        </a:p>
      </dgm:t>
    </dgm:pt>
    <dgm:pt modelId="{F6AE8282-FCAE-4843-AA27-0C18C50259C6}" type="sibTrans" cxnId="{84C30B9D-1B32-41D9-86D1-4703DEC54D07}">
      <dgm:prSet/>
      <dgm:spPr/>
      <dgm:t>
        <a:bodyPr/>
        <a:lstStyle/>
        <a:p>
          <a:endParaRPr lang="en-US"/>
        </a:p>
      </dgm:t>
    </dgm:pt>
    <dgm:pt modelId="{52DE71AE-0DF2-4DA8-A453-395E1ACCCFFC}">
      <dgm:prSet/>
      <dgm:spPr/>
      <dgm:t>
        <a:bodyPr/>
        <a:lstStyle/>
        <a:p>
          <a:r>
            <a:rPr lang="en-US" b="1" i="0" baseline="0"/>
            <a:t>Research &amp; Experimentation</a:t>
          </a:r>
          <a:r>
            <a:rPr lang="en-US" b="0" i="0" baseline="0"/>
            <a:t> – Popular with hobbyists, researchers, and military, since new modulation techniques can be tested without building new hardware.</a:t>
          </a:r>
          <a:endParaRPr lang="en-US"/>
        </a:p>
      </dgm:t>
    </dgm:pt>
    <dgm:pt modelId="{96DB24D0-2DBB-4443-B842-B1C4DD9707B4}" type="parTrans" cxnId="{25E7059E-21AD-4AF3-991E-662E23FED3BF}">
      <dgm:prSet/>
      <dgm:spPr/>
      <dgm:t>
        <a:bodyPr/>
        <a:lstStyle/>
        <a:p>
          <a:endParaRPr lang="en-US"/>
        </a:p>
      </dgm:t>
    </dgm:pt>
    <dgm:pt modelId="{BD00DA67-AE6F-47B3-9C59-8540B94C3505}" type="sibTrans" cxnId="{25E7059E-21AD-4AF3-991E-662E23FED3BF}">
      <dgm:prSet/>
      <dgm:spPr/>
      <dgm:t>
        <a:bodyPr/>
        <a:lstStyle/>
        <a:p>
          <a:endParaRPr lang="en-US"/>
        </a:p>
      </dgm:t>
    </dgm:pt>
    <dgm:pt modelId="{694D1E02-9E08-45C0-9470-9FE53154EF10}" type="pres">
      <dgm:prSet presAssocID="{05C58599-C12B-4DF1-986E-6C4036554A0D}" presName="linear" presStyleCnt="0">
        <dgm:presLayoutVars>
          <dgm:animLvl val="lvl"/>
          <dgm:resizeHandles val="exact"/>
        </dgm:presLayoutVars>
      </dgm:prSet>
      <dgm:spPr/>
    </dgm:pt>
    <dgm:pt modelId="{6B21A20E-AC86-4EE6-8A44-BAE22911B506}" type="pres">
      <dgm:prSet presAssocID="{27A1D132-B04E-44B1-A6CD-4A1DF6B6AB01}" presName="parentText" presStyleLbl="node1" presStyleIdx="0" presStyleCnt="4">
        <dgm:presLayoutVars>
          <dgm:chMax val="0"/>
          <dgm:bulletEnabled val="1"/>
        </dgm:presLayoutVars>
      </dgm:prSet>
      <dgm:spPr/>
    </dgm:pt>
    <dgm:pt modelId="{03815C2B-5633-4217-9629-B2ED41DA4D3D}" type="pres">
      <dgm:prSet presAssocID="{C9B61B77-D49F-43DF-B4EF-8ACAA18B578F}" presName="spacer" presStyleCnt="0"/>
      <dgm:spPr/>
    </dgm:pt>
    <dgm:pt modelId="{2710BB32-65CF-4043-A11F-1C40A4F05D44}" type="pres">
      <dgm:prSet presAssocID="{D9FAD000-836A-4DE4-91BD-0D6310FEB914}" presName="parentText" presStyleLbl="node1" presStyleIdx="1" presStyleCnt="4">
        <dgm:presLayoutVars>
          <dgm:chMax val="0"/>
          <dgm:bulletEnabled val="1"/>
        </dgm:presLayoutVars>
      </dgm:prSet>
      <dgm:spPr/>
    </dgm:pt>
    <dgm:pt modelId="{F831D519-A958-4DDE-A897-1EFE90E35B47}" type="pres">
      <dgm:prSet presAssocID="{25E329F4-C418-4CB8-A2BF-1ADC2CE32204}" presName="spacer" presStyleCnt="0"/>
      <dgm:spPr/>
    </dgm:pt>
    <dgm:pt modelId="{C6228074-931C-4243-99EE-2129EEEA1467}" type="pres">
      <dgm:prSet presAssocID="{D7DD41C8-D76D-4A13-8AA5-99C76D6487BE}" presName="parentText" presStyleLbl="node1" presStyleIdx="2" presStyleCnt="4">
        <dgm:presLayoutVars>
          <dgm:chMax val="0"/>
          <dgm:bulletEnabled val="1"/>
        </dgm:presLayoutVars>
      </dgm:prSet>
      <dgm:spPr/>
    </dgm:pt>
    <dgm:pt modelId="{A11F418D-0082-4AE2-A5EB-6EA3004399E9}" type="pres">
      <dgm:prSet presAssocID="{F6AE8282-FCAE-4843-AA27-0C18C50259C6}" presName="spacer" presStyleCnt="0"/>
      <dgm:spPr/>
    </dgm:pt>
    <dgm:pt modelId="{A485C18E-3A1C-49AF-8F11-DE7CA43AFF40}" type="pres">
      <dgm:prSet presAssocID="{52DE71AE-0DF2-4DA8-A453-395E1ACCCFFC}" presName="parentText" presStyleLbl="node1" presStyleIdx="3" presStyleCnt="4">
        <dgm:presLayoutVars>
          <dgm:chMax val="0"/>
          <dgm:bulletEnabled val="1"/>
        </dgm:presLayoutVars>
      </dgm:prSet>
      <dgm:spPr/>
    </dgm:pt>
  </dgm:ptLst>
  <dgm:cxnLst>
    <dgm:cxn modelId="{17949D5F-C70C-49A7-BF22-42D58BFC94F2}" type="presOf" srcId="{52DE71AE-0DF2-4DA8-A453-395E1ACCCFFC}" destId="{A485C18E-3A1C-49AF-8F11-DE7CA43AFF40}" srcOrd="0" destOrd="0" presId="urn:microsoft.com/office/officeart/2005/8/layout/vList2"/>
    <dgm:cxn modelId="{54872D60-77FB-4742-9551-BE18F36F3A72}" type="presOf" srcId="{D9FAD000-836A-4DE4-91BD-0D6310FEB914}" destId="{2710BB32-65CF-4043-A11F-1C40A4F05D44}" srcOrd="0" destOrd="0" presId="urn:microsoft.com/office/officeart/2005/8/layout/vList2"/>
    <dgm:cxn modelId="{84C30B9D-1B32-41D9-86D1-4703DEC54D07}" srcId="{05C58599-C12B-4DF1-986E-6C4036554A0D}" destId="{D7DD41C8-D76D-4A13-8AA5-99C76D6487BE}" srcOrd="2" destOrd="0" parTransId="{265A5237-2D08-4F50-89BE-0DF5AC422B02}" sibTransId="{F6AE8282-FCAE-4843-AA27-0C18C50259C6}"/>
    <dgm:cxn modelId="{25E7059E-21AD-4AF3-991E-662E23FED3BF}" srcId="{05C58599-C12B-4DF1-986E-6C4036554A0D}" destId="{52DE71AE-0DF2-4DA8-A453-395E1ACCCFFC}" srcOrd="3" destOrd="0" parTransId="{96DB24D0-2DBB-4443-B842-B1C4DD9707B4}" sibTransId="{BD00DA67-AE6F-47B3-9C59-8540B94C3505}"/>
    <dgm:cxn modelId="{AC487AAF-1835-43F1-AB95-3D716FA6EC5A}" type="presOf" srcId="{D7DD41C8-D76D-4A13-8AA5-99C76D6487BE}" destId="{C6228074-931C-4243-99EE-2129EEEA1467}" srcOrd="0" destOrd="0" presId="urn:microsoft.com/office/officeart/2005/8/layout/vList2"/>
    <dgm:cxn modelId="{AE65EAD2-3E30-4124-A6DD-354F7AB7C62F}" type="presOf" srcId="{05C58599-C12B-4DF1-986E-6C4036554A0D}" destId="{694D1E02-9E08-45C0-9470-9FE53154EF10}" srcOrd="0" destOrd="0" presId="urn:microsoft.com/office/officeart/2005/8/layout/vList2"/>
    <dgm:cxn modelId="{4F8982E4-FCB3-4171-978E-3858DD344C2D}" type="presOf" srcId="{27A1D132-B04E-44B1-A6CD-4A1DF6B6AB01}" destId="{6B21A20E-AC86-4EE6-8A44-BAE22911B506}" srcOrd="0" destOrd="0" presId="urn:microsoft.com/office/officeart/2005/8/layout/vList2"/>
    <dgm:cxn modelId="{5D2CAEE8-919B-4190-94AA-B9FDCA70F17F}" srcId="{05C58599-C12B-4DF1-986E-6C4036554A0D}" destId="{D9FAD000-836A-4DE4-91BD-0D6310FEB914}" srcOrd="1" destOrd="0" parTransId="{24A5176D-933A-422E-B21A-099D8CD53CF9}" sibTransId="{25E329F4-C418-4CB8-A2BF-1ADC2CE32204}"/>
    <dgm:cxn modelId="{0A2D4CFD-A39D-41E4-8EA7-52EE65F0149B}" srcId="{05C58599-C12B-4DF1-986E-6C4036554A0D}" destId="{27A1D132-B04E-44B1-A6CD-4A1DF6B6AB01}" srcOrd="0" destOrd="0" parTransId="{DAD5FE42-9909-4D00-86DC-61225ADA4F2E}" sibTransId="{C9B61B77-D49F-43DF-B4EF-8ACAA18B578F}"/>
    <dgm:cxn modelId="{FA4F895D-C3A8-4913-8E23-7AB6D6DB73A4}" type="presParOf" srcId="{694D1E02-9E08-45C0-9470-9FE53154EF10}" destId="{6B21A20E-AC86-4EE6-8A44-BAE22911B506}" srcOrd="0" destOrd="0" presId="urn:microsoft.com/office/officeart/2005/8/layout/vList2"/>
    <dgm:cxn modelId="{956E2CBA-DB7F-435F-8BCA-056BE14F0244}" type="presParOf" srcId="{694D1E02-9E08-45C0-9470-9FE53154EF10}" destId="{03815C2B-5633-4217-9629-B2ED41DA4D3D}" srcOrd="1" destOrd="0" presId="urn:microsoft.com/office/officeart/2005/8/layout/vList2"/>
    <dgm:cxn modelId="{ACFF8F93-C628-4015-B84C-D22DD4D5A46A}" type="presParOf" srcId="{694D1E02-9E08-45C0-9470-9FE53154EF10}" destId="{2710BB32-65CF-4043-A11F-1C40A4F05D44}" srcOrd="2" destOrd="0" presId="urn:microsoft.com/office/officeart/2005/8/layout/vList2"/>
    <dgm:cxn modelId="{5EC106C4-69E3-4A94-BE88-C569668D644D}" type="presParOf" srcId="{694D1E02-9E08-45C0-9470-9FE53154EF10}" destId="{F831D519-A958-4DDE-A897-1EFE90E35B47}" srcOrd="3" destOrd="0" presId="urn:microsoft.com/office/officeart/2005/8/layout/vList2"/>
    <dgm:cxn modelId="{36BF4D28-0A6C-4D27-B423-E5FDB8906ABF}" type="presParOf" srcId="{694D1E02-9E08-45C0-9470-9FE53154EF10}" destId="{C6228074-931C-4243-99EE-2129EEEA1467}" srcOrd="4" destOrd="0" presId="urn:microsoft.com/office/officeart/2005/8/layout/vList2"/>
    <dgm:cxn modelId="{ED7FD2FE-EF2E-44C6-AB11-912BB39EAB33}" type="presParOf" srcId="{694D1E02-9E08-45C0-9470-9FE53154EF10}" destId="{A11F418D-0082-4AE2-A5EB-6EA3004399E9}" srcOrd="5" destOrd="0" presId="urn:microsoft.com/office/officeart/2005/8/layout/vList2"/>
    <dgm:cxn modelId="{0DBAA725-8D65-4261-A519-4248BCF512D5}" type="presParOf" srcId="{694D1E02-9E08-45C0-9470-9FE53154EF10}" destId="{A485C18E-3A1C-49AF-8F11-DE7CA43AFF40}"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21A20E-AC86-4EE6-8A44-BAE22911B506}">
      <dsp:nvSpPr>
        <dsp:cNvPr id="0" name=""/>
        <dsp:cNvSpPr/>
      </dsp:nvSpPr>
      <dsp:spPr>
        <a:xfrm>
          <a:off x="0" y="440959"/>
          <a:ext cx="6666833" cy="10998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i="0" kern="1200" baseline="0" dirty="0"/>
            <a:t>Flexibility</a:t>
          </a:r>
          <a:r>
            <a:rPr lang="en-US" sz="2000" b="0" i="0" kern="1200" baseline="0" dirty="0"/>
            <a:t> – A single SDR can handle many communication standards (FM, AM, SSB, Wi-Fi, LTE, etc.) simply by changing software.</a:t>
          </a:r>
          <a:endParaRPr lang="en-US" sz="2000" kern="1200" dirty="0"/>
        </a:p>
      </dsp:txBody>
      <dsp:txXfrm>
        <a:off x="53688" y="494647"/>
        <a:ext cx="6559457" cy="992424"/>
      </dsp:txXfrm>
    </dsp:sp>
    <dsp:sp modelId="{2710BB32-65CF-4043-A11F-1C40A4F05D44}">
      <dsp:nvSpPr>
        <dsp:cNvPr id="0" name=""/>
        <dsp:cNvSpPr/>
      </dsp:nvSpPr>
      <dsp:spPr>
        <a:xfrm>
          <a:off x="0" y="1598359"/>
          <a:ext cx="6666833" cy="1099800"/>
        </a:xfrm>
        <a:prstGeom prst="roundRect">
          <a:avLst/>
        </a:prstGeom>
        <a:gradFill rotWithShape="0">
          <a:gsLst>
            <a:gs pos="0">
              <a:schemeClr val="accent2">
                <a:hueOff val="2147871"/>
                <a:satOff val="-6164"/>
                <a:lumOff val="-9870"/>
                <a:alphaOff val="0"/>
                <a:satMod val="103000"/>
                <a:lumMod val="102000"/>
                <a:tint val="94000"/>
              </a:schemeClr>
            </a:gs>
            <a:gs pos="50000">
              <a:schemeClr val="accent2">
                <a:hueOff val="2147871"/>
                <a:satOff val="-6164"/>
                <a:lumOff val="-9870"/>
                <a:alphaOff val="0"/>
                <a:satMod val="110000"/>
                <a:lumMod val="100000"/>
                <a:shade val="100000"/>
              </a:schemeClr>
            </a:gs>
            <a:gs pos="100000">
              <a:schemeClr val="accent2">
                <a:hueOff val="2147871"/>
                <a:satOff val="-6164"/>
                <a:lumOff val="-987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i="0" kern="1200" baseline="0"/>
            <a:t>Upgradability</a:t>
          </a:r>
          <a:r>
            <a:rPr lang="en-US" sz="2000" b="0" i="0" kern="1200" baseline="0"/>
            <a:t> – Features and protocols can be updated without changing the hardware.</a:t>
          </a:r>
          <a:endParaRPr lang="en-US" sz="2000" kern="1200"/>
        </a:p>
      </dsp:txBody>
      <dsp:txXfrm>
        <a:off x="53688" y="1652047"/>
        <a:ext cx="6559457" cy="992424"/>
      </dsp:txXfrm>
    </dsp:sp>
    <dsp:sp modelId="{C6228074-931C-4243-99EE-2129EEEA1467}">
      <dsp:nvSpPr>
        <dsp:cNvPr id="0" name=""/>
        <dsp:cNvSpPr/>
      </dsp:nvSpPr>
      <dsp:spPr>
        <a:xfrm>
          <a:off x="0" y="2755759"/>
          <a:ext cx="6666833" cy="1099800"/>
        </a:xfrm>
        <a:prstGeom prst="roundRect">
          <a:avLst/>
        </a:prstGeom>
        <a:gradFill rotWithShape="0">
          <a:gsLst>
            <a:gs pos="0">
              <a:schemeClr val="accent2">
                <a:hueOff val="4295743"/>
                <a:satOff val="-12329"/>
                <a:lumOff val="-19739"/>
                <a:alphaOff val="0"/>
                <a:satMod val="103000"/>
                <a:lumMod val="102000"/>
                <a:tint val="94000"/>
              </a:schemeClr>
            </a:gs>
            <a:gs pos="50000">
              <a:schemeClr val="accent2">
                <a:hueOff val="4295743"/>
                <a:satOff val="-12329"/>
                <a:lumOff val="-19739"/>
                <a:alphaOff val="0"/>
                <a:satMod val="110000"/>
                <a:lumMod val="100000"/>
                <a:shade val="100000"/>
              </a:schemeClr>
            </a:gs>
            <a:gs pos="100000">
              <a:schemeClr val="accent2">
                <a:hueOff val="4295743"/>
                <a:satOff val="-12329"/>
                <a:lumOff val="-1973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i="0" kern="1200" baseline="0"/>
            <a:t>Wideband capability</a:t>
          </a:r>
          <a:r>
            <a:rPr lang="en-US" sz="2000" b="0" i="0" kern="1200" baseline="0"/>
            <a:t> – SDRs can tune across a broad frequency spectrum.</a:t>
          </a:r>
          <a:endParaRPr lang="en-US" sz="2000" kern="1200"/>
        </a:p>
      </dsp:txBody>
      <dsp:txXfrm>
        <a:off x="53688" y="2809447"/>
        <a:ext cx="6559457" cy="992424"/>
      </dsp:txXfrm>
    </dsp:sp>
    <dsp:sp modelId="{A485C18E-3A1C-49AF-8F11-DE7CA43AFF40}">
      <dsp:nvSpPr>
        <dsp:cNvPr id="0" name=""/>
        <dsp:cNvSpPr/>
      </dsp:nvSpPr>
      <dsp:spPr>
        <a:xfrm>
          <a:off x="0" y="3913160"/>
          <a:ext cx="6666833" cy="1099800"/>
        </a:xfrm>
        <a:prstGeom prst="roundRect">
          <a:avLst/>
        </a:prstGeom>
        <a:gradFill rotWithShape="0">
          <a:gsLst>
            <a:gs pos="0">
              <a:schemeClr val="accent2">
                <a:hueOff val="6443614"/>
                <a:satOff val="-18493"/>
                <a:lumOff val="-29609"/>
                <a:alphaOff val="0"/>
                <a:satMod val="103000"/>
                <a:lumMod val="102000"/>
                <a:tint val="94000"/>
              </a:schemeClr>
            </a:gs>
            <a:gs pos="50000">
              <a:schemeClr val="accent2">
                <a:hueOff val="6443614"/>
                <a:satOff val="-18493"/>
                <a:lumOff val="-29609"/>
                <a:alphaOff val="0"/>
                <a:satMod val="110000"/>
                <a:lumMod val="100000"/>
                <a:shade val="100000"/>
              </a:schemeClr>
            </a:gs>
            <a:gs pos="100000">
              <a:schemeClr val="accent2">
                <a:hueOff val="6443614"/>
                <a:satOff val="-18493"/>
                <a:lumOff val="-296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i="0" kern="1200" baseline="0"/>
            <a:t>Research &amp; Experimentation</a:t>
          </a:r>
          <a:r>
            <a:rPr lang="en-US" sz="2000" b="0" i="0" kern="1200" baseline="0"/>
            <a:t> – Popular with hobbyists, researchers, and military, since new modulation techniques can be tested without building new hardware.</a:t>
          </a:r>
          <a:endParaRPr lang="en-US" sz="2000" kern="1200"/>
        </a:p>
      </dsp:txBody>
      <dsp:txXfrm>
        <a:off x="53688" y="3966848"/>
        <a:ext cx="6559457" cy="99242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73783D-16EF-46CE-9761-2525BA499B38}" type="datetimeFigureOut">
              <a:rPr lang="en-US" smtClean="0"/>
              <a:t>8/26/2025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4C639F-1F2F-43D2-AC96-BE03C48BF0C4}" type="slidenum">
              <a:rPr lang="en-US" smtClean="0"/>
              <a:t>‹#›</a:t>
            </a:fld>
            <a:endParaRPr lang="en-US"/>
          </a:p>
        </p:txBody>
      </p:sp>
    </p:spTree>
    <p:extLst>
      <p:ext uri="{BB962C8B-B14F-4D97-AF65-F5344CB8AC3E}">
        <p14:creationId xmlns:p14="http://schemas.microsoft.com/office/powerpoint/2010/main" val="331039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C715A-7747-5018-27E0-221EB2FAC9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BCB3FCC-8F1C-B7EE-453D-6EB25069E8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5C3616C-DDF5-EE9F-A021-25B7E2896F0C}"/>
              </a:ext>
            </a:extLst>
          </p:cNvPr>
          <p:cNvSpPr>
            <a:spLocks noGrp="1"/>
          </p:cNvSpPr>
          <p:nvPr>
            <p:ph type="dt" sz="half" idx="10"/>
          </p:nvPr>
        </p:nvSpPr>
        <p:spPr/>
        <p:txBody>
          <a:bodyPr/>
          <a:lstStyle/>
          <a:p>
            <a:fld id="{1636F7B8-6BA8-426E-AAC1-E2650CA2B89D}" type="datetime1">
              <a:rPr lang="en-US" smtClean="0"/>
              <a:t>8/26/2025</a:t>
            </a:fld>
            <a:endParaRPr lang="en-US"/>
          </a:p>
        </p:txBody>
      </p:sp>
      <p:sp>
        <p:nvSpPr>
          <p:cNvPr id="5" name="Footer Placeholder 4">
            <a:extLst>
              <a:ext uri="{FF2B5EF4-FFF2-40B4-BE49-F238E27FC236}">
                <a16:creationId xmlns:a16="http://schemas.microsoft.com/office/drawing/2014/main" id="{430C4C6B-D6BD-FAA6-3190-BE0978EC13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3C05FA-43EA-7442-4A98-862E880F870C}"/>
              </a:ext>
            </a:extLst>
          </p:cNvPr>
          <p:cNvSpPr>
            <a:spLocks noGrp="1"/>
          </p:cNvSpPr>
          <p:nvPr>
            <p:ph type="sldNum" sz="quarter" idx="12"/>
          </p:nvPr>
        </p:nvSpPr>
        <p:spPr/>
        <p:txBody>
          <a:bodyPr/>
          <a:lstStyle/>
          <a:p>
            <a:fld id="{9BB86F0A-B6B5-4A0A-A418-4F84A0C75D89}" type="slidenum">
              <a:rPr lang="en-US" smtClean="0"/>
              <a:t>‹#›</a:t>
            </a:fld>
            <a:endParaRPr lang="en-US"/>
          </a:p>
        </p:txBody>
      </p:sp>
    </p:spTree>
    <p:extLst>
      <p:ext uri="{BB962C8B-B14F-4D97-AF65-F5344CB8AC3E}">
        <p14:creationId xmlns:p14="http://schemas.microsoft.com/office/powerpoint/2010/main" val="2992609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E97DE-170D-C6A4-5ED8-D5D6055B18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C299F6F-7D03-B49D-DF6B-6412A189DE7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33990-3431-8E05-BE68-22781416EA10}"/>
              </a:ext>
            </a:extLst>
          </p:cNvPr>
          <p:cNvSpPr>
            <a:spLocks noGrp="1"/>
          </p:cNvSpPr>
          <p:nvPr>
            <p:ph type="dt" sz="half" idx="10"/>
          </p:nvPr>
        </p:nvSpPr>
        <p:spPr/>
        <p:txBody>
          <a:bodyPr/>
          <a:lstStyle/>
          <a:p>
            <a:fld id="{F700E769-6310-465B-8F3C-3D6603A6B330}" type="datetime1">
              <a:rPr lang="en-US" smtClean="0"/>
              <a:t>8/26/2025</a:t>
            </a:fld>
            <a:endParaRPr lang="en-US"/>
          </a:p>
        </p:txBody>
      </p:sp>
      <p:sp>
        <p:nvSpPr>
          <p:cNvPr id="5" name="Footer Placeholder 4">
            <a:extLst>
              <a:ext uri="{FF2B5EF4-FFF2-40B4-BE49-F238E27FC236}">
                <a16:creationId xmlns:a16="http://schemas.microsoft.com/office/drawing/2014/main" id="{A2D57CAC-BD42-62C2-2633-ED6812C44C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1BCE03-367E-A5DE-4608-D1F91D575132}"/>
              </a:ext>
            </a:extLst>
          </p:cNvPr>
          <p:cNvSpPr>
            <a:spLocks noGrp="1"/>
          </p:cNvSpPr>
          <p:nvPr>
            <p:ph type="sldNum" sz="quarter" idx="12"/>
          </p:nvPr>
        </p:nvSpPr>
        <p:spPr/>
        <p:txBody>
          <a:bodyPr/>
          <a:lstStyle/>
          <a:p>
            <a:fld id="{9BB86F0A-B6B5-4A0A-A418-4F84A0C75D89}" type="slidenum">
              <a:rPr lang="en-US" smtClean="0"/>
              <a:t>‹#›</a:t>
            </a:fld>
            <a:endParaRPr lang="en-US"/>
          </a:p>
        </p:txBody>
      </p:sp>
    </p:spTree>
    <p:extLst>
      <p:ext uri="{BB962C8B-B14F-4D97-AF65-F5344CB8AC3E}">
        <p14:creationId xmlns:p14="http://schemas.microsoft.com/office/powerpoint/2010/main" val="1426358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8370CA-566E-023C-CE50-6CE786D9B45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95A85E-DB33-EEC8-6F44-7FE77387086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7A8B16-AA7F-D9E4-22E8-633DE8D41BBA}"/>
              </a:ext>
            </a:extLst>
          </p:cNvPr>
          <p:cNvSpPr>
            <a:spLocks noGrp="1"/>
          </p:cNvSpPr>
          <p:nvPr>
            <p:ph type="dt" sz="half" idx="10"/>
          </p:nvPr>
        </p:nvSpPr>
        <p:spPr/>
        <p:txBody>
          <a:bodyPr/>
          <a:lstStyle/>
          <a:p>
            <a:fld id="{B3550033-C64E-4CC3-9B11-235B17454F1B}" type="datetime1">
              <a:rPr lang="en-US" smtClean="0"/>
              <a:t>8/26/2025</a:t>
            </a:fld>
            <a:endParaRPr lang="en-US"/>
          </a:p>
        </p:txBody>
      </p:sp>
      <p:sp>
        <p:nvSpPr>
          <p:cNvPr id="5" name="Footer Placeholder 4">
            <a:extLst>
              <a:ext uri="{FF2B5EF4-FFF2-40B4-BE49-F238E27FC236}">
                <a16:creationId xmlns:a16="http://schemas.microsoft.com/office/drawing/2014/main" id="{421CBEEB-4457-B654-71B9-EC816D38F8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FE26AB-0448-68C7-7ED7-E5862CFA40A4}"/>
              </a:ext>
            </a:extLst>
          </p:cNvPr>
          <p:cNvSpPr>
            <a:spLocks noGrp="1"/>
          </p:cNvSpPr>
          <p:nvPr>
            <p:ph type="sldNum" sz="quarter" idx="12"/>
          </p:nvPr>
        </p:nvSpPr>
        <p:spPr/>
        <p:txBody>
          <a:bodyPr/>
          <a:lstStyle/>
          <a:p>
            <a:fld id="{9BB86F0A-B6B5-4A0A-A418-4F84A0C75D89}" type="slidenum">
              <a:rPr lang="en-US" smtClean="0"/>
              <a:t>‹#›</a:t>
            </a:fld>
            <a:endParaRPr lang="en-US"/>
          </a:p>
        </p:txBody>
      </p:sp>
    </p:spTree>
    <p:extLst>
      <p:ext uri="{BB962C8B-B14F-4D97-AF65-F5344CB8AC3E}">
        <p14:creationId xmlns:p14="http://schemas.microsoft.com/office/powerpoint/2010/main" val="2605473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4A041-BE15-B0ED-5FEB-BAAC7622C0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A4D0B7-E009-0524-EE2D-D80BCCE546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840488-03DD-0B93-85C6-AF2BA30C0FF9}"/>
              </a:ext>
            </a:extLst>
          </p:cNvPr>
          <p:cNvSpPr>
            <a:spLocks noGrp="1"/>
          </p:cNvSpPr>
          <p:nvPr>
            <p:ph type="dt" sz="half" idx="10"/>
          </p:nvPr>
        </p:nvSpPr>
        <p:spPr/>
        <p:txBody>
          <a:bodyPr/>
          <a:lstStyle/>
          <a:p>
            <a:fld id="{860CA934-2BDC-41DD-99E7-BF92B3B037B7}" type="datetime1">
              <a:rPr lang="en-US" smtClean="0"/>
              <a:t>8/26/2025</a:t>
            </a:fld>
            <a:endParaRPr lang="en-US"/>
          </a:p>
        </p:txBody>
      </p:sp>
      <p:sp>
        <p:nvSpPr>
          <p:cNvPr id="5" name="Footer Placeholder 4">
            <a:extLst>
              <a:ext uri="{FF2B5EF4-FFF2-40B4-BE49-F238E27FC236}">
                <a16:creationId xmlns:a16="http://schemas.microsoft.com/office/drawing/2014/main" id="{F5DC77E7-6774-75A4-661F-E2D132A93E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2B7D1B-9AFC-E576-12C1-C25E87E08289}"/>
              </a:ext>
            </a:extLst>
          </p:cNvPr>
          <p:cNvSpPr>
            <a:spLocks noGrp="1"/>
          </p:cNvSpPr>
          <p:nvPr>
            <p:ph type="sldNum" sz="quarter" idx="12"/>
          </p:nvPr>
        </p:nvSpPr>
        <p:spPr/>
        <p:txBody>
          <a:bodyPr/>
          <a:lstStyle/>
          <a:p>
            <a:fld id="{9BB86F0A-B6B5-4A0A-A418-4F84A0C75D89}" type="slidenum">
              <a:rPr lang="en-US" smtClean="0"/>
              <a:t>‹#›</a:t>
            </a:fld>
            <a:endParaRPr lang="en-US"/>
          </a:p>
        </p:txBody>
      </p:sp>
    </p:spTree>
    <p:extLst>
      <p:ext uri="{BB962C8B-B14F-4D97-AF65-F5344CB8AC3E}">
        <p14:creationId xmlns:p14="http://schemas.microsoft.com/office/powerpoint/2010/main" val="2940559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6351E-9684-96EC-A692-B90FBAE291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3B11395-A9C3-A7C4-813A-2076408243A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AACCBA-181D-A8F7-6389-5289C568AE0B}"/>
              </a:ext>
            </a:extLst>
          </p:cNvPr>
          <p:cNvSpPr>
            <a:spLocks noGrp="1"/>
          </p:cNvSpPr>
          <p:nvPr>
            <p:ph type="dt" sz="half" idx="10"/>
          </p:nvPr>
        </p:nvSpPr>
        <p:spPr/>
        <p:txBody>
          <a:bodyPr/>
          <a:lstStyle/>
          <a:p>
            <a:fld id="{4A46B356-0A90-445E-9234-35C5074D4BF4}" type="datetime1">
              <a:rPr lang="en-US" smtClean="0"/>
              <a:t>8/26/2025</a:t>
            </a:fld>
            <a:endParaRPr lang="en-US"/>
          </a:p>
        </p:txBody>
      </p:sp>
      <p:sp>
        <p:nvSpPr>
          <p:cNvPr id="5" name="Footer Placeholder 4">
            <a:extLst>
              <a:ext uri="{FF2B5EF4-FFF2-40B4-BE49-F238E27FC236}">
                <a16:creationId xmlns:a16="http://schemas.microsoft.com/office/drawing/2014/main" id="{2BA6C847-C8DC-86BA-4E68-13F78F2E6C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D0A21E-C8DE-7522-1486-C95C367E7751}"/>
              </a:ext>
            </a:extLst>
          </p:cNvPr>
          <p:cNvSpPr>
            <a:spLocks noGrp="1"/>
          </p:cNvSpPr>
          <p:nvPr>
            <p:ph type="sldNum" sz="quarter" idx="12"/>
          </p:nvPr>
        </p:nvSpPr>
        <p:spPr/>
        <p:txBody>
          <a:bodyPr/>
          <a:lstStyle/>
          <a:p>
            <a:fld id="{9BB86F0A-B6B5-4A0A-A418-4F84A0C75D89}" type="slidenum">
              <a:rPr lang="en-US" smtClean="0"/>
              <a:t>‹#›</a:t>
            </a:fld>
            <a:endParaRPr lang="en-US"/>
          </a:p>
        </p:txBody>
      </p:sp>
    </p:spTree>
    <p:extLst>
      <p:ext uri="{BB962C8B-B14F-4D97-AF65-F5344CB8AC3E}">
        <p14:creationId xmlns:p14="http://schemas.microsoft.com/office/powerpoint/2010/main" val="27329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8FB2F-89EC-4929-1C47-07FC2EAF68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A52CEB-401D-61F7-40EC-15C5FD7573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B0CDE66-D2EE-CA29-7AB6-5373369AEF2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10897E8-BC30-BEAF-CD41-28C121B9401C}"/>
              </a:ext>
            </a:extLst>
          </p:cNvPr>
          <p:cNvSpPr>
            <a:spLocks noGrp="1"/>
          </p:cNvSpPr>
          <p:nvPr>
            <p:ph type="dt" sz="half" idx="10"/>
          </p:nvPr>
        </p:nvSpPr>
        <p:spPr/>
        <p:txBody>
          <a:bodyPr/>
          <a:lstStyle/>
          <a:p>
            <a:fld id="{BB0C0931-3E56-43DA-890A-0519D5EE5AF0}" type="datetime1">
              <a:rPr lang="en-US" smtClean="0"/>
              <a:t>8/26/2025</a:t>
            </a:fld>
            <a:endParaRPr lang="en-US"/>
          </a:p>
        </p:txBody>
      </p:sp>
      <p:sp>
        <p:nvSpPr>
          <p:cNvPr id="6" name="Footer Placeholder 5">
            <a:extLst>
              <a:ext uri="{FF2B5EF4-FFF2-40B4-BE49-F238E27FC236}">
                <a16:creationId xmlns:a16="http://schemas.microsoft.com/office/drawing/2014/main" id="{393D3AA2-1C0C-B8BD-99A8-B71C1731BB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94D788-7EAD-AD78-98A3-DCABBBBAE347}"/>
              </a:ext>
            </a:extLst>
          </p:cNvPr>
          <p:cNvSpPr>
            <a:spLocks noGrp="1"/>
          </p:cNvSpPr>
          <p:nvPr>
            <p:ph type="sldNum" sz="quarter" idx="12"/>
          </p:nvPr>
        </p:nvSpPr>
        <p:spPr/>
        <p:txBody>
          <a:bodyPr/>
          <a:lstStyle/>
          <a:p>
            <a:fld id="{9BB86F0A-B6B5-4A0A-A418-4F84A0C75D89}" type="slidenum">
              <a:rPr lang="en-US" smtClean="0"/>
              <a:t>‹#›</a:t>
            </a:fld>
            <a:endParaRPr lang="en-US"/>
          </a:p>
        </p:txBody>
      </p:sp>
    </p:spTree>
    <p:extLst>
      <p:ext uri="{BB962C8B-B14F-4D97-AF65-F5344CB8AC3E}">
        <p14:creationId xmlns:p14="http://schemas.microsoft.com/office/powerpoint/2010/main" val="3524280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DC3F0-8D12-1F12-210D-8453DBA309D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DCABACF-2FD0-8C33-B7CF-307681ACE8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CAD5F4-252A-B69A-59D1-0FB3DCAA26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4D5E48-F9C7-B9A1-7278-4E9DDBFE5A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1C9B615-CA4F-B5B9-2193-1841A55D3DA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3EDA07F-BA30-5B0B-D445-587CA6D751F3}"/>
              </a:ext>
            </a:extLst>
          </p:cNvPr>
          <p:cNvSpPr>
            <a:spLocks noGrp="1"/>
          </p:cNvSpPr>
          <p:nvPr>
            <p:ph type="dt" sz="half" idx="10"/>
          </p:nvPr>
        </p:nvSpPr>
        <p:spPr/>
        <p:txBody>
          <a:bodyPr/>
          <a:lstStyle/>
          <a:p>
            <a:fld id="{44BAB20F-E48B-4ECF-A768-86ED32CB864E}" type="datetime1">
              <a:rPr lang="en-US" smtClean="0"/>
              <a:t>8/26/2025</a:t>
            </a:fld>
            <a:endParaRPr lang="en-US"/>
          </a:p>
        </p:txBody>
      </p:sp>
      <p:sp>
        <p:nvSpPr>
          <p:cNvPr id="8" name="Footer Placeholder 7">
            <a:extLst>
              <a:ext uri="{FF2B5EF4-FFF2-40B4-BE49-F238E27FC236}">
                <a16:creationId xmlns:a16="http://schemas.microsoft.com/office/drawing/2014/main" id="{C061FF15-22D8-1323-CDC9-84193B2D21B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D7EC9F8-9C8F-0C4E-09DF-5A2650928F1C}"/>
              </a:ext>
            </a:extLst>
          </p:cNvPr>
          <p:cNvSpPr>
            <a:spLocks noGrp="1"/>
          </p:cNvSpPr>
          <p:nvPr>
            <p:ph type="sldNum" sz="quarter" idx="12"/>
          </p:nvPr>
        </p:nvSpPr>
        <p:spPr/>
        <p:txBody>
          <a:bodyPr/>
          <a:lstStyle/>
          <a:p>
            <a:fld id="{9BB86F0A-B6B5-4A0A-A418-4F84A0C75D89}" type="slidenum">
              <a:rPr lang="en-US" smtClean="0"/>
              <a:t>‹#›</a:t>
            </a:fld>
            <a:endParaRPr lang="en-US"/>
          </a:p>
        </p:txBody>
      </p:sp>
    </p:spTree>
    <p:extLst>
      <p:ext uri="{BB962C8B-B14F-4D97-AF65-F5344CB8AC3E}">
        <p14:creationId xmlns:p14="http://schemas.microsoft.com/office/powerpoint/2010/main" val="2972419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81F4-4AD4-1F6A-55DB-2DCDB49ABEE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BD7020-FC18-E1D7-56BD-E583DDF33E14}"/>
              </a:ext>
            </a:extLst>
          </p:cNvPr>
          <p:cNvSpPr>
            <a:spLocks noGrp="1"/>
          </p:cNvSpPr>
          <p:nvPr>
            <p:ph type="dt" sz="half" idx="10"/>
          </p:nvPr>
        </p:nvSpPr>
        <p:spPr/>
        <p:txBody>
          <a:bodyPr/>
          <a:lstStyle/>
          <a:p>
            <a:fld id="{BF9F0C6E-1128-408C-8011-AC73AD3328D3}" type="datetime1">
              <a:rPr lang="en-US" smtClean="0"/>
              <a:t>8/26/2025</a:t>
            </a:fld>
            <a:endParaRPr lang="en-US"/>
          </a:p>
        </p:txBody>
      </p:sp>
      <p:sp>
        <p:nvSpPr>
          <p:cNvPr id="4" name="Footer Placeholder 3">
            <a:extLst>
              <a:ext uri="{FF2B5EF4-FFF2-40B4-BE49-F238E27FC236}">
                <a16:creationId xmlns:a16="http://schemas.microsoft.com/office/drawing/2014/main" id="{1175DA29-B5CC-C1EE-8050-83C832301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106144-C026-6D87-3E77-1AEAF46EEC00}"/>
              </a:ext>
            </a:extLst>
          </p:cNvPr>
          <p:cNvSpPr>
            <a:spLocks noGrp="1"/>
          </p:cNvSpPr>
          <p:nvPr>
            <p:ph type="sldNum" sz="quarter" idx="12"/>
          </p:nvPr>
        </p:nvSpPr>
        <p:spPr/>
        <p:txBody>
          <a:bodyPr/>
          <a:lstStyle/>
          <a:p>
            <a:fld id="{9BB86F0A-B6B5-4A0A-A418-4F84A0C75D89}" type="slidenum">
              <a:rPr lang="en-US" smtClean="0"/>
              <a:t>‹#›</a:t>
            </a:fld>
            <a:endParaRPr lang="en-US"/>
          </a:p>
        </p:txBody>
      </p:sp>
    </p:spTree>
    <p:extLst>
      <p:ext uri="{BB962C8B-B14F-4D97-AF65-F5344CB8AC3E}">
        <p14:creationId xmlns:p14="http://schemas.microsoft.com/office/powerpoint/2010/main" val="436842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03408A-C631-E061-F0C1-B6897D800C49}"/>
              </a:ext>
            </a:extLst>
          </p:cNvPr>
          <p:cNvSpPr>
            <a:spLocks noGrp="1"/>
          </p:cNvSpPr>
          <p:nvPr>
            <p:ph type="dt" sz="half" idx="10"/>
          </p:nvPr>
        </p:nvSpPr>
        <p:spPr/>
        <p:txBody>
          <a:bodyPr/>
          <a:lstStyle/>
          <a:p>
            <a:fld id="{D50F0914-F9B2-4F6E-93AB-21F8CFF155E9}" type="datetime1">
              <a:rPr lang="en-US" smtClean="0"/>
              <a:t>8/26/2025</a:t>
            </a:fld>
            <a:endParaRPr lang="en-US"/>
          </a:p>
        </p:txBody>
      </p:sp>
      <p:sp>
        <p:nvSpPr>
          <p:cNvPr id="3" name="Footer Placeholder 2">
            <a:extLst>
              <a:ext uri="{FF2B5EF4-FFF2-40B4-BE49-F238E27FC236}">
                <a16:creationId xmlns:a16="http://schemas.microsoft.com/office/drawing/2014/main" id="{9C0DA3F3-8105-DB09-0A89-40C566935C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371BB7A-19A2-FCF8-8FA9-C454FCA8A35A}"/>
              </a:ext>
            </a:extLst>
          </p:cNvPr>
          <p:cNvSpPr>
            <a:spLocks noGrp="1"/>
          </p:cNvSpPr>
          <p:nvPr>
            <p:ph type="sldNum" sz="quarter" idx="12"/>
          </p:nvPr>
        </p:nvSpPr>
        <p:spPr/>
        <p:txBody>
          <a:bodyPr/>
          <a:lstStyle/>
          <a:p>
            <a:fld id="{9BB86F0A-B6B5-4A0A-A418-4F84A0C75D89}" type="slidenum">
              <a:rPr lang="en-US" smtClean="0"/>
              <a:t>‹#›</a:t>
            </a:fld>
            <a:endParaRPr lang="en-US"/>
          </a:p>
        </p:txBody>
      </p:sp>
    </p:spTree>
    <p:extLst>
      <p:ext uri="{BB962C8B-B14F-4D97-AF65-F5344CB8AC3E}">
        <p14:creationId xmlns:p14="http://schemas.microsoft.com/office/powerpoint/2010/main" val="3477570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BCDAB-0F7E-AD8A-36C9-4E2CC465EA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8E82F8-678E-0CFD-64B9-842C6417C9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5DB87B1-F7AD-F45A-4738-E4C1FC13E7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3FF43A-C922-B360-61E6-8F15CD57852E}"/>
              </a:ext>
            </a:extLst>
          </p:cNvPr>
          <p:cNvSpPr>
            <a:spLocks noGrp="1"/>
          </p:cNvSpPr>
          <p:nvPr>
            <p:ph type="dt" sz="half" idx="10"/>
          </p:nvPr>
        </p:nvSpPr>
        <p:spPr/>
        <p:txBody>
          <a:bodyPr/>
          <a:lstStyle/>
          <a:p>
            <a:fld id="{665A3B9F-7E5D-4B24-96FC-216A18A51DCF}" type="datetime1">
              <a:rPr lang="en-US" smtClean="0"/>
              <a:t>8/26/2025</a:t>
            </a:fld>
            <a:endParaRPr lang="en-US"/>
          </a:p>
        </p:txBody>
      </p:sp>
      <p:sp>
        <p:nvSpPr>
          <p:cNvPr id="6" name="Footer Placeholder 5">
            <a:extLst>
              <a:ext uri="{FF2B5EF4-FFF2-40B4-BE49-F238E27FC236}">
                <a16:creationId xmlns:a16="http://schemas.microsoft.com/office/drawing/2014/main" id="{1F44A514-825B-6E8A-963E-9E4768120D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C57406-EB30-A0B0-22E0-DA4BE1836051}"/>
              </a:ext>
            </a:extLst>
          </p:cNvPr>
          <p:cNvSpPr>
            <a:spLocks noGrp="1"/>
          </p:cNvSpPr>
          <p:nvPr>
            <p:ph type="sldNum" sz="quarter" idx="12"/>
          </p:nvPr>
        </p:nvSpPr>
        <p:spPr/>
        <p:txBody>
          <a:bodyPr/>
          <a:lstStyle/>
          <a:p>
            <a:fld id="{9BB86F0A-B6B5-4A0A-A418-4F84A0C75D89}" type="slidenum">
              <a:rPr lang="en-US" smtClean="0"/>
              <a:t>‹#›</a:t>
            </a:fld>
            <a:endParaRPr lang="en-US"/>
          </a:p>
        </p:txBody>
      </p:sp>
    </p:spTree>
    <p:extLst>
      <p:ext uri="{BB962C8B-B14F-4D97-AF65-F5344CB8AC3E}">
        <p14:creationId xmlns:p14="http://schemas.microsoft.com/office/powerpoint/2010/main" val="2286863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2AE2D-6C2E-19FC-2F5E-AE48618601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DA7370-4703-D364-B63C-F9A97AFBA3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6D4F6F4-52E9-5FC6-26BC-D40024EC4D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2FA18E-9569-CD27-BD5B-2AEC0E024F92}"/>
              </a:ext>
            </a:extLst>
          </p:cNvPr>
          <p:cNvSpPr>
            <a:spLocks noGrp="1"/>
          </p:cNvSpPr>
          <p:nvPr>
            <p:ph type="dt" sz="half" idx="10"/>
          </p:nvPr>
        </p:nvSpPr>
        <p:spPr/>
        <p:txBody>
          <a:bodyPr/>
          <a:lstStyle/>
          <a:p>
            <a:fld id="{07A3B796-2D11-4CB9-96CC-8A70BA216A46}" type="datetime1">
              <a:rPr lang="en-US" smtClean="0"/>
              <a:t>8/26/2025</a:t>
            </a:fld>
            <a:endParaRPr lang="en-US"/>
          </a:p>
        </p:txBody>
      </p:sp>
      <p:sp>
        <p:nvSpPr>
          <p:cNvPr id="6" name="Footer Placeholder 5">
            <a:extLst>
              <a:ext uri="{FF2B5EF4-FFF2-40B4-BE49-F238E27FC236}">
                <a16:creationId xmlns:a16="http://schemas.microsoft.com/office/drawing/2014/main" id="{62CCA8EE-2BA3-FD93-2CB7-E71615964A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FCF268-DD82-4D85-02E0-7C477A642B82}"/>
              </a:ext>
            </a:extLst>
          </p:cNvPr>
          <p:cNvSpPr>
            <a:spLocks noGrp="1"/>
          </p:cNvSpPr>
          <p:nvPr>
            <p:ph type="sldNum" sz="quarter" idx="12"/>
          </p:nvPr>
        </p:nvSpPr>
        <p:spPr/>
        <p:txBody>
          <a:bodyPr/>
          <a:lstStyle/>
          <a:p>
            <a:fld id="{9BB86F0A-B6B5-4A0A-A418-4F84A0C75D89}" type="slidenum">
              <a:rPr lang="en-US" smtClean="0"/>
              <a:t>‹#›</a:t>
            </a:fld>
            <a:endParaRPr lang="en-US"/>
          </a:p>
        </p:txBody>
      </p:sp>
    </p:spTree>
    <p:extLst>
      <p:ext uri="{BB962C8B-B14F-4D97-AF65-F5344CB8AC3E}">
        <p14:creationId xmlns:p14="http://schemas.microsoft.com/office/powerpoint/2010/main" val="2415073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A47C00-0EDC-0A70-1E2E-83709AB003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544E52-D56E-BB4D-1867-E0FD58A7E5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88CB2F-FCE4-700D-1FC8-16523A14F8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499DA30-6F74-4744-8139-296B376F5F44}" type="datetime1">
              <a:rPr lang="en-US" smtClean="0"/>
              <a:t>8/26/2025</a:t>
            </a:fld>
            <a:endParaRPr lang="en-US"/>
          </a:p>
        </p:txBody>
      </p:sp>
      <p:sp>
        <p:nvSpPr>
          <p:cNvPr id="5" name="Footer Placeholder 4">
            <a:extLst>
              <a:ext uri="{FF2B5EF4-FFF2-40B4-BE49-F238E27FC236}">
                <a16:creationId xmlns:a16="http://schemas.microsoft.com/office/drawing/2014/main" id="{20542469-9A22-3D08-8B6D-B382192318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00C35DF-8D82-79E1-9FD8-542665AD56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BB86F0A-B6B5-4A0A-A418-4F84A0C75D89}" type="slidenum">
              <a:rPr lang="en-US" smtClean="0"/>
              <a:t>‹#›</a:t>
            </a:fld>
            <a:endParaRPr lang="en-US"/>
          </a:p>
        </p:txBody>
      </p:sp>
    </p:spTree>
    <p:extLst>
      <p:ext uri="{BB962C8B-B14F-4D97-AF65-F5344CB8AC3E}">
        <p14:creationId xmlns:p14="http://schemas.microsoft.com/office/powerpoint/2010/main" val="38358444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dsp.stackexchange.com/questions/68055/using-a-low-pass-filter-to-interpolate-signa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www.youtube.com/redirect?event=video_description&amp;redir_token=QUFFLUhqbjdlN3IzYmY3QzhXT2JFNzR6cDI0S2QwRjRnd3xBQ3Jtc0ttcHpFLWNrUi04MElHSGlVR1JSS3NrQUNpMEVCY1RGOFZ6QkRmYmRmZ0tDMWF5WklUR0FEeU9vLVZvNERqZ3VfYXB2c094clRwNGttVjRhX1JsZlVrVjJMQVhCQTI0bnhCUFNoenRyNDBxQlpNeW1Ecw&amp;q=https%3A%2F%2Fgithub.com%2Fpmaine%2FThe-SDR-Guy&amp;v=UWKj4QIwM8Q"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rtl-sdr.com/iss-packet-repeater-received-with-rtl-sdr/" TargetMode="External"/><Relationship Id="rId2" Type="http://schemas.openxmlformats.org/officeDocument/2006/relationships/hyperlink" Target="https://www.rtl-sdr.com/setting-up-an-aprs-igate-with-the-rtl-sdr/" TargetMode="External"/><Relationship Id="rId1" Type="http://schemas.openxmlformats.org/officeDocument/2006/relationships/slideLayout" Target="../slideLayouts/slideLayout2.xml"/><Relationship Id="rId6" Type="http://schemas.openxmlformats.org/officeDocument/2006/relationships/hyperlink" Target="https://www.rtl-sdr.com/rtl-sdr-used-as-a-spectrum-analyzer/" TargetMode="External"/><Relationship Id="rId5" Type="http://schemas.openxmlformats.org/officeDocument/2006/relationships/hyperlink" Target="https://www.rtl-sdr.com/rtl-sdr-as-a-cheap-panadapter/" TargetMode="External"/><Relationship Id="rId4" Type="http://schemas.openxmlformats.org/officeDocument/2006/relationships/hyperlink" Target="https://www.rtl-sdr.com/rtl-sdr-radio-scanner-tutorial-decoding-digital-voice-p25-with-dsd/"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A0F8D1A-2781-E9E4-7C1D-1984F60C445A}"/>
              </a:ext>
            </a:extLst>
          </p:cNvPr>
          <p:cNvSpPr>
            <a:spLocks noGrp="1"/>
          </p:cNvSpPr>
          <p:nvPr>
            <p:ph type="ctrTitle"/>
          </p:nvPr>
        </p:nvSpPr>
        <p:spPr>
          <a:xfrm>
            <a:off x="1386865" y="818984"/>
            <a:ext cx="6596245" cy="3268520"/>
          </a:xfrm>
        </p:spPr>
        <p:txBody>
          <a:bodyPr>
            <a:normAutofit/>
          </a:bodyPr>
          <a:lstStyle/>
          <a:p>
            <a:pPr algn="r"/>
            <a:r>
              <a:rPr lang="en-US" sz="4800" b="1">
                <a:solidFill>
                  <a:srgbClr val="FFFFFF"/>
                </a:solidFill>
              </a:rPr>
              <a:t>Intro to</a:t>
            </a:r>
            <a:br>
              <a:rPr lang="en-US" sz="4800" b="1">
                <a:solidFill>
                  <a:srgbClr val="FFFFFF"/>
                </a:solidFill>
              </a:rPr>
            </a:br>
            <a:r>
              <a:rPr lang="en-US" sz="4800" b="1">
                <a:solidFill>
                  <a:srgbClr val="FFFFFF"/>
                </a:solidFill>
              </a:rPr>
              <a:t>Software Defined Radios</a:t>
            </a:r>
          </a:p>
        </p:txBody>
      </p:sp>
      <p:sp>
        <p:nvSpPr>
          <p:cNvPr id="18" name="Rectangle 17">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7043755D-B438-072F-5ED3-46E01F6F8D34}"/>
              </a:ext>
            </a:extLst>
          </p:cNvPr>
          <p:cNvSpPr>
            <a:spLocks noGrp="1"/>
          </p:cNvSpPr>
          <p:nvPr>
            <p:ph type="subTitle" idx="1"/>
          </p:nvPr>
        </p:nvSpPr>
        <p:spPr>
          <a:xfrm>
            <a:off x="1931874" y="4797188"/>
            <a:ext cx="6051236" cy="1241828"/>
          </a:xfrm>
        </p:spPr>
        <p:txBody>
          <a:bodyPr>
            <a:normAutofit/>
          </a:bodyPr>
          <a:lstStyle/>
          <a:p>
            <a:pPr algn="r"/>
            <a:r>
              <a:rPr lang="en-US" b="1">
                <a:solidFill>
                  <a:srgbClr val="FFFFFF"/>
                </a:solidFill>
              </a:rPr>
              <a:t>and GNU Radio</a:t>
            </a:r>
          </a:p>
        </p:txBody>
      </p:sp>
      <p:sp>
        <p:nvSpPr>
          <p:cNvPr id="20" name="Rectangle 19">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880B67B3-CCBB-B907-1D25-79B3ED3685A9}"/>
              </a:ext>
            </a:extLst>
          </p:cNvPr>
          <p:cNvSpPr>
            <a:spLocks noGrp="1"/>
          </p:cNvSpPr>
          <p:nvPr>
            <p:ph type="sldNum" sz="quarter" idx="12"/>
          </p:nvPr>
        </p:nvSpPr>
        <p:spPr/>
        <p:txBody>
          <a:bodyPr/>
          <a:lstStyle/>
          <a:p>
            <a:fld id="{9BB86F0A-B6B5-4A0A-A418-4F84A0C75D89}" type="slidenum">
              <a:rPr lang="en-US" smtClean="0"/>
              <a:t>1</a:t>
            </a:fld>
            <a:endParaRPr lang="en-US"/>
          </a:p>
        </p:txBody>
      </p:sp>
    </p:spTree>
    <p:extLst>
      <p:ext uri="{BB962C8B-B14F-4D97-AF65-F5344CB8AC3E}">
        <p14:creationId xmlns:p14="http://schemas.microsoft.com/office/powerpoint/2010/main" val="23340912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711EF7F-1AB4-93C2-C441-7BA97E454FFB}"/>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E6E46F5-2BE0-0FD0-C22F-AFB38F0455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F0CBD74-EB86-8139-4E8E-D64AF7D99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54B5B9B-2072-F1D7-A98D-45AC5BD49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31B6848-3A61-AEC3-6EB7-B9DF6E7F33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2163E95E-F232-6308-63F2-D3A16CD6A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C872C2ED-FE78-18BC-74A9-9E54993EB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81F227-EF15-707A-FBC1-7B3E3C3002B9}"/>
              </a:ext>
            </a:extLst>
          </p:cNvPr>
          <p:cNvSpPr>
            <a:spLocks noGrp="1"/>
          </p:cNvSpPr>
          <p:nvPr>
            <p:ph type="title"/>
          </p:nvPr>
        </p:nvSpPr>
        <p:spPr>
          <a:xfrm>
            <a:off x="586478" y="2732809"/>
            <a:ext cx="3115265" cy="1347306"/>
          </a:xfrm>
        </p:spPr>
        <p:txBody>
          <a:bodyPr anchor="b">
            <a:normAutofit/>
          </a:bodyPr>
          <a:lstStyle/>
          <a:p>
            <a:pPr algn="r"/>
            <a:r>
              <a:rPr lang="en-US" sz="4000" dirty="0">
                <a:solidFill>
                  <a:srgbClr val="FFFFFF"/>
                </a:solidFill>
              </a:rPr>
              <a:t>General SDR Flows </a:t>
            </a:r>
          </a:p>
        </p:txBody>
      </p:sp>
      <p:pic>
        <p:nvPicPr>
          <p:cNvPr id="6" name="Content Placeholder 5">
            <a:extLst>
              <a:ext uri="{FF2B5EF4-FFF2-40B4-BE49-F238E27FC236}">
                <a16:creationId xmlns:a16="http://schemas.microsoft.com/office/drawing/2014/main" id="{10EA575D-4AB4-3CD9-AEEE-555A73F82B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37950" y="618724"/>
            <a:ext cx="7948349" cy="5593565"/>
          </a:xfrm>
        </p:spPr>
      </p:pic>
      <p:sp>
        <p:nvSpPr>
          <p:cNvPr id="3" name="Slide Number Placeholder 2">
            <a:extLst>
              <a:ext uri="{FF2B5EF4-FFF2-40B4-BE49-F238E27FC236}">
                <a16:creationId xmlns:a16="http://schemas.microsoft.com/office/drawing/2014/main" id="{8160F867-A143-0C8F-DCE7-EE4DCEBD8980}"/>
              </a:ext>
            </a:extLst>
          </p:cNvPr>
          <p:cNvSpPr>
            <a:spLocks noGrp="1"/>
          </p:cNvSpPr>
          <p:nvPr>
            <p:ph type="sldNum" sz="quarter" idx="12"/>
          </p:nvPr>
        </p:nvSpPr>
        <p:spPr/>
        <p:txBody>
          <a:bodyPr/>
          <a:lstStyle/>
          <a:p>
            <a:fld id="{9BB86F0A-B6B5-4A0A-A418-4F84A0C75D89}" type="slidenum">
              <a:rPr lang="en-US" smtClean="0"/>
              <a:t>10</a:t>
            </a:fld>
            <a:endParaRPr lang="en-US"/>
          </a:p>
        </p:txBody>
      </p:sp>
    </p:spTree>
    <p:extLst>
      <p:ext uri="{BB962C8B-B14F-4D97-AF65-F5344CB8AC3E}">
        <p14:creationId xmlns:p14="http://schemas.microsoft.com/office/powerpoint/2010/main" val="582219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87F893F-03C2-C156-E0F0-33E525BD1CBF}"/>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C3A0FF4-EE26-5826-4E36-1E6E2E6EF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F1580FB-3F1E-A2B7-45B9-17C4DD01C2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A3891B-3C95-A25B-465C-F4726DC81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817D3E-FD0C-1011-43E9-D672631C10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7D333ED-7AA6-4862-7268-D8D97C78AE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B27E100A-A195-B4DD-9ECE-DC5052ABC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3B6628-99DB-E9B6-6983-E1ECAAC07B97}"/>
              </a:ext>
            </a:extLst>
          </p:cNvPr>
          <p:cNvSpPr>
            <a:spLocks noGrp="1"/>
          </p:cNvSpPr>
          <p:nvPr>
            <p:ph type="title"/>
          </p:nvPr>
        </p:nvSpPr>
        <p:spPr>
          <a:xfrm>
            <a:off x="457528" y="2030206"/>
            <a:ext cx="3115265" cy="2057978"/>
          </a:xfrm>
        </p:spPr>
        <p:txBody>
          <a:bodyPr anchor="b">
            <a:normAutofit fontScale="90000"/>
          </a:bodyPr>
          <a:lstStyle/>
          <a:p>
            <a:pPr algn="r"/>
            <a:r>
              <a:rPr lang="en-US" sz="4000" dirty="0">
                <a:solidFill>
                  <a:srgbClr val="FFFFFF"/>
                </a:solidFill>
              </a:rPr>
              <a:t>What’s IQ and What’s a Quadrature Demodulator? </a:t>
            </a:r>
          </a:p>
        </p:txBody>
      </p:sp>
      <p:sp>
        <p:nvSpPr>
          <p:cNvPr id="4" name="Content Placeholder 3">
            <a:extLst>
              <a:ext uri="{FF2B5EF4-FFF2-40B4-BE49-F238E27FC236}">
                <a16:creationId xmlns:a16="http://schemas.microsoft.com/office/drawing/2014/main" id="{DEA70931-5882-37F0-6F8A-7B6A5324E313}"/>
              </a:ext>
            </a:extLst>
          </p:cNvPr>
          <p:cNvSpPr>
            <a:spLocks noGrp="1"/>
          </p:cNvSpPr>
          <p:nvPr>
            <p:ph idx="1"/>
          </p:nvPr>
        </p:nvSpPr>
        <p:spPr>
          <a:xfrm>
            <a:off x="4221639" y="2402233"/>
            <a:ext cx="7512833" cy="1313925"/>
          </a:xfrm>
        </p:spPr>
        <p:txBody>
          <a:bodyPr>
            <a:normAutofit fontScale="92500"/>
          </a:bodyPr>
          <a:lstStyle/>
          <a:p>
            <a:pPr marL="0" indent="0">
              <a:buNone/>
            </a:pPr>
            <a:r>
              <a:rPr lang="en-US" sz="4000" dirty="0"/>
              <a:t>Hold those questions. We will revisit</a:t>
            </a:r>
          </a:p>
          <a:p>
            <a:pPr marL="0" indent="0">
              <a:buNone/>
            </a:pPr>
            <a:r>
              <a:rPr lang="en-US" sz="4000" dirty="0"/>
              <a:t> IQ after we introduce GNU Radio.</a:t>
            </a:r>
          </a:p>
        </p:txBody>
      </p:sp>
      <p:sp>
        <p:nvSpPr>
          <p:cNvPr id="3" name="Slide Number Placeholder 2">
            <a:extLst>
              <a:ext uri="{FF2B5EF4-FFF2-40B4-BE49-F238E27FC236}">
                <a16:creationId xmlns:a16="http://schemas.microsoft.com/office/drawing/2014/main" id="{2273300F-765C-538A-D563-EFF48F2089E3}"/>
              </a:ext>
            </a:extLst>
          </p:cNvPr>
          <p:cNvSpPr>
            <a:spLocks noGrp="1"/>
          </p:cNvSpPr>
          <p:nvPr>
            <p:ph type="sldNum" sz="quarter" idx="12"/>
          </p:nvPr>
        </p:nvSpPr>
        <p:spPr/>
        <p:txBody>
          <a:bodyPr/>
          <a:lstStyle/>
          <a:p>
            <a:fld id="{9BB86F0A-B6B5-4A0A-A418-4F84A0C75D89}" type="slidenum">
              <a:rPr lang="en-US" smtClean="0"/>
              <a:t>11</a:t>
            </a:fld>
            <a:endParaRPr lang="en-US"/>
          </a:p>
        </p:txBody>
      </p:sp>
    </p:spTree>
    <p:extLst>
      <p:ext uri="{BB962C8B-B14F-4D97-AF65-F5344CB8AC3E}">
        <p14:creationId xmlns:p14="http://schemas.microsoft.com/office/powerpoint/2010/main" val="4174120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FEDF17E-A11E-D831-5A5A-3D75DE2E24A6}"/>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FB48600-2834-9671-9C58-F57269B6B1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873E5F1-F0C1-1F42-DE24-E9477A214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C456592-63B8-DD91-56A3-ACF6CBE574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2C7231-B877-4E79-0F62-83F607AA4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79DA3B44-5A55-620C-3D05-935DAF424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5F663E7B-D00F-DB26-91B9-5DCC343ED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B952D4-DA6F-7BFA-964E-8074971164F8}"/>
              </a:ext>
            </a:extLst>
          </p:cNvPr>
          <p:cNvSpPr>
            <a:spLocks noGrp="1"/>
          </p:cNvSpPr>
          <p:nvPr>
            <p:ph type="title"/>
          </p:nvPr>
        </p:nvSpPr>
        <p:spPr>
          <a:xfrm>
            <a:off x="586478" y="1683756"/>
            <a:ext cx="3115265" cy="2396359"/>
          </a:xfrm>
        </p:spPr>
        <p:txBody>
          <a:bodyPr anchor="b">
            <a:normAutofit/>
          </a:bodyPr>
          <a:lstStyle/>
          <a:p>
            <a:pPr algn="r"/>
            <a:r>
              <a:rPr lang="en-US" sz="4000" dirty="0">
                <a:solidFill>
                  <a:srgbClr val="FFFFFF"/>
                </a:solidFill>
              </a:rPr>
              <a:t>Introducing GNU Radio </a:t>
            </a:r>
          </a:p>
        </p:txBody>
      </p:sp>
      <p:pic>
        <p:nvPicPr>
          <p:cNvPr id="5" name="Content Placeholder 4" descr="A black and orange logo&#10;&#10;AI-generated content may be incorrect.">
            <a:extLst>
              <a:ext uri="{FF2B5EF4-FFF2-40B4-BE49-F238E27FC236}">
                <a16:creationId xmlns:a16="http://schemas.microsoft.com/office/drawing/2014/main" id="{6D9366C6-A57A-39EA-5F9E-F039893056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37824" y="2138758"/>
            <a:ext cx="7975600" cy="1840877"/>
          </a:xfrm>
        </p:spPr>
      </p:pic>
      <p:sp>
        <p:nvSpPr>
          <p:cNvPr id="3" name="Slide Number Placeholder 2">
            <a:extLst>
              <a:ext uri="{FF2B5EF4-FFF2-40B4-BE49-F238E27FC236}">
                <a16:creationId xmlns:a16="http://schemas.microsoft.com/office/drawing/2014/main" id="{35C1F2E0-4DD2-B2CF-C962-1CDA3C94BAD1}"/>
              </a:ext>
            </a:extLst>
          </p:cNvPr>
          <p:cNvSpPr>
            <a:spLocks noGrp="1"/>
          </p:cNvSpPr>
          <p:nvPr>
            <p:ph type="sldNum" sz="quarter" idx="12"/>
          </p:nvPr>
        </p:nvSpPr>
        <p:spPr/>
        <p:txBody>
          <a:bodyPr/>
          <a:lstStyle/>
          <a:p>
            <a:fld id="{9BB86F0A-B6B5-4A0A-A418-4F84A0C75D89}" type="slidenum">
              <a:rPr lang="en-US" smtClean="0"/>
              <a:t>12</a:t>
            </a:fld>
            <a:endParaRPr lang="en-US"/>
          </a:p>
        </p:txBody>
      </p:sp>
    </p:spTree>
    <p:extLst>
      <p:ext uri="{BB962C8B-B14F-4D97-AF65-F5344CB8AC3E}">
        <p14:creationId xmlns:p14="http://schemas.microsoft.com/office/powerpoint/2010/main" val="445880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25D9A91-1B2E-D8A4-F373-AF82C82EA091}"/>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1FB1DE1-1928-694F-451C-CBEACF2732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F601563-0C35-FD13-C4E8-3D6585854D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2080AF2-471A-DC60-8621-C9058C401B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85E5DF4-328D-DB32-337E-6766BD573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E40630B2-EE2F-57D9-C236-7EBC1679BA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28F33F7-9C0A-6BC0-C1BA-CAAA07C66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7EF4A3-0D25-A2CD-F713-AF98AFA11428}"/>
              </a:ext>
            </a:extLst>
          </p:cNvPr>
          <p:cNvSpPr>
            <a:spLocks noGrp="1"/>
          </p:cNvSpPr>
          <p:nvPr>
            <p:ph type="title"/>
          </p:nvPr>
        </p:nvSpPr>
        <p:spPr>
          <a:xfrm>
            <a:off x="586478" y="1683756"/>
            <a:ext cx="3115265" cy="2396359"/>
          </a:xfrm>
        </p:spPr>
        <p:txBody>
          <a:bodyPr anchor="b">
            <a:normAutofit/>
          </a:bodyPr>
          <a:lstStyle/>
          <a:p>
            <a:pPr algn="r"/>
            <a:r>
              <a:rPr lang="en-US" sz="4000" dirty="0">
                <a:solidFill>
                  <a:srgbClr val="FFFFFF"/>
                </a:solidFill>
              </a:rPr>
              <a:t>What is GNU Radio? </a:t>
            </a:r>
          </a:p>
        </p:txBody>
      </p:sp>
      <p:sp>
        <p:nvSpPr>
          <p:cNvPr id="4" name="Content Placeholder 3">
            <a:extLst>
              <a:ext uri="{FF2B5EF4-FFF2-40B4-BE49-F238E27FC236}">
                <a16:creationId xmlns:a16="http://schemas.microsoft.com/office/drawing/2014/main" id="{501EFDCE-00BF-7DBB-FEBE-E9F297006722}"/>
              </a:ext>
            </a:extLst>
          </p:cNvPr>
          <p:cNvSpPr>
            <a:spLocks noGrp="1"/>
          </p:cNvSpPr>
          <p:nvPr>
            <p:ph idx="1"/>
          </p:nvPr>
        </p:nvSpPr>
        <p:spPr>
          <a:xfrm>
            <a:off x="4126971" y="2036161"/>
            <a:ext cx="7975871" cy="2805953"/>
          </a:xfrm>
        </p:spPr>
        <p:txBody>
          <a:bodyPr/>
          <a:lstStyle/>
          <a:p>
            <a:r>
              <a:rPr lang="en-US" dirty="0"/>
              <a:t>GNU Radio is an </a:t>
            </a:r>
            <a:r>
              <a:rPr lang="en-US" b="1" dirty="0"/>
              <a:t>open-source software development toolkit</a:t>
            </a:r>
            <a:r>
              <a:rPr lang="en-US" dirty="0"/>
              <a:t> used to build and simulate software-defined radios (SDR). It provides signal processing blocks that can be connected together to process real-world signals — such as radio, television, satellite, or cellular communications — entirely in software.</a:t>
            </a:r>
          </a:p>
        </p:txBody>
      </p:sp>
      <p:sp>
        <p:nvSpPr>
          <p:cNvPr id="3" name="Slide Number Placeholder 2">
            <a:extLst>
              <a:ext uri="{FF2B5EF4-FFF2-40B4-BE49-F238E27FC236}">
                <a16:creationId xmlns:a16="http://schemas.microsoft.com/office/drawing/2014/main" id="{63B4A5AF-8700-8A1A-3341-68C7FB4CE5C5}"/>
              </a:ext>
            </a:extLst>
          </p:cNvPr>
          <p:cNvSpPr>
            <a:spLocks noGrp="1"/>
          </p:cNvSpPr>
          <p:nvPr>
            <p:ph type="sldNum" sz="quarter" idx="12"/>
          </p:nvPr>
        </p:nvSpPr>
        <p:spPr/>
        <p:txBody>
          <a:bodyPr/>
          <a:lstStyle/>
          <a:p>
            <a:fld id="{9BB86F0A-B6B5-4A0A-A418-4F84A0C75D89}" type="slidenum">
              <a:rPr lang="en-US" smtClean="0"/>
              <a:t>13</a:t>
            </a:fld>
            <a:endParaRPr lang="en-US"/>
          </a:p>
        </p:txBody>
      </p:sp>
    </p:spTree>
    <p:extLst>
      <p:ext uri="{BB962C8B-B14F-4D97-AF65-F5344CB8AC3E}">
        <p14:creationId xmlns:p14="http://schemas.microsoft.com/office/powerpoint/2010/main" val="6456335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D64A6BD-E688-4DA8-DE3D-DBE1213C2326}"/>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DF08DFE-EE14-44FC-8901-E8384B79AF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B6C0258-00BF-2838-DCAB-A0A879010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E879C-5FE2-A89D-A0C7-76487BD49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D35EAFD-8541-9813-EEFE-8E8D076F0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2520BAD-AC62-62CF-154E-EB507AE18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248ABC86-9B3D-77CC-8D18-D524AEA095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D9DF31-4203-87DE-5C88-CC9A762AFD38}"/>
              </a:ext>
            </a:extLst>
          </p:cNvPr>
          <p:cNvSpPr>
            <a:spLocks noGrp="1"/>
          </p:cNvSpPr>
          <p:nvPr>
            <p:ph type="title"/>
          </p:nvPr>
        </p:nvSpPr>
        <p:spPr>
          <a:xfrm>
            <a:off x="586478" y="1683756"/>
            <a:ext cx="3115265" cy="2396359"/>
          </a:xfrm>
        </p:spPr>
        <p:txBody>
          <a:bodyPr anchor="b">
            <a:normAutofit/>
          </a:bodyPr>
          <a:lstStyle/>
          <a:p>
            <a:pPr algn="r"/>
            <a:r>
              <a:rPr lang="en-US" sz="4000" dirty="0">
                <a:solidFill>
                  <a:srgbClr val="FFFFFF"/>
                </a:solidFill>
              </a:rPr>
              <a:t>Key Features of GNU Radio </a:t>
            </a:r>
          </a:p>
        </p:txBody>
      </p:sp>
      <p:sp>
        <p:nvSpPr>
          <p:cNvPr id="3" name="Rectangle 1">
            <a:extLst>
              <a:ext uri="{FF2B5EF4-FFF2-40B4-BE49-F238E27FC236}">
                <a16:creationId xmlns:a16="http://schemas.microsoft.com/office/drawing/2014/main" id="{984A1954-2841-5DC9-5CA0-0DEA949D0613}"/>
              </a:ext>
            </a:extLst>
          </p:cNvPr>
          <p:cNvSpPr>
            <a:spLocks noGrp="1" noChangeArrowheads="1"/>
          </p:cNvSpPr>
          <p:nvPr>
            <p:ph idx="1"/>
          </p:nvPr>
        </p:nvSpPr>
        <p:spPr bwMode="auto">
          <a:xfrm>
            <a:off x="4269174" y="797506"/>
            <a:ext cx="7691465"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Signal Processing Blocks</a:t>
            </a:r>
            <a:r>
              <a:rPr kumimoji="0" lang="en-US" altLang="en-US" b="0" i="0" u="none" strike="noStrike" cap="none" normalizeH="0" baseline="0" dirty="0">
                <a:ln>
                  <a:noFill/>
                </a:ln>
                <a:solidFill>
                  <a:schemeClr val="tx1"/>
                </a:solidFill>
                <a:effectLst/>
                <a:latin typeface="Arial" panose="020B0604020202020204" pitchFamily="34" charset="0"/>
              </a:rPr>
              <a:t>: Comes with a</a:t>
            </a:r>
          </a:p>
          <a:p>
            <a:pPr marL="0" marR="0" lvl="0" indent="0" algn="l" defTabSz="914400" rtl="0" eaLnBrk="0" fontAlgn="base" latinLnBrk="0" hangingPunct="0">
              <a:lnSpc>
                <a:spcPct val="100000"/>
              </a:lnSpc>
              <a:spcBef>
                <a:spcPct val="0"/>
              </a:spcBef>
              <a:spcAft>
                <a:spcPct val="0"/>
              </a:spcAft>
              <a:buClrTx/>
              <a:buSzTx/>
              <a:buNone/>
              <a:tabLst/>
            </a:pPr>
            <a:r>
              <a:rPr lang="en-US" altLang="en-US" dirty="0">
                <a:latin typeface="Arial" panose="020B0604020202020204" pitchFamily="34" charset="0"/>
              </a:rPr>
              <a:t> </a:t>
            </a:r>
            <a:r>
              <a:rPr kumimoji="0" lang="en-US" altLang="en-US" b="0" i="0" u="none" strike="noStrike" cap="none" normalizeH="0" baseline="0" dirty="0">
                <a:ln>
                  <a:noFill/>
                </a:ln>
                <a:solidFill>
                  <a:schemeClr val="tx1"/>
                </a:solidFill>
                <a:effectLst/>
                <a:latin typeface="Arial" panose="020B0604020202020204" pitchFamily="34" charset="0"/>
              </a:rPr>
              <a:t>library of ready-to-use filters,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0" i="0" u="none" strike="noStrike" cap="none" normalizeH="0" baseline="0" dirty="0">
                <a:ln>
                  <a:noFill/>
                </a:ln>
                <a:solidFill>
                  <a:schemeClr val="tx1"/>
                </a:solidFill>
                <a:effectLst/>
                <a:latin typeface="Arial" panose="020B0604020202020204" pitchFamily="34" charset="0"/>
              </a:rPr>
              <a:t> modulators/demodulators, FFTs, and more.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Flowgraph Model</a:t>
            </a:r>
            <a:r>
              <a:rPr kumimoji="0" lang="en-US" altLang="en-US" b="0" i="0" u="none" strike="noStrike" cap="none" normalizeH="0" baseline="0" dirty="0">
                <a:ln>
                  <a:noFill/>
                </a:ln>
                <a:solidFill>
                  <a:schemeClr val="tx1"/>
                </a:solidFill>
                <a:effectLst/>
                <a:latin typeface="Arial" panose="020B0604020202020204" pitchFamily="34" charset="0"/>
              </a:rPr>
              <a:t>: Users build “flowgraphs,”</a:t>
            </a:r>
          </a:p>
          <a:p>
            <a:pPr marL="0" marR="0" lvl="0" indent="0" algn="l" defTabSz="914400" rtl="0" eaLnBrk="0" fontAlgn="base" latinLnBrk="0" hangingPunct="0">
              <a:lnSpc>
                <a:spcPct val="100000"/>
              </a:lnSpc>
              <a:spcBef>
                <a:spcPct val="0"/>
              </a:spcBef>
              <a:spcAft>
                <a:spcPct val="0"/>
              </a:spcAft>
              <a:buClrTx/>
              <a:buSzTx/>
              <a:buNone/>
              <a:tabLst/>
            </a:pPr>
            <a:r>
              <a:rPr lang="en-US" altLang="en-US" dirty="0">
                <a:latin typeface="Arial" panose="020B0604020202020204" pitchFamily="34" charset="0"/>
              </a:rPr>
              <a:t> </a:t>
            </a:r>
            <a:r>
              <a:rPr kumimoji="0" lang="en-US" altLang="en-US" b="0" i="0" u="none" strike="noStrike" cap="none" normalizeH="0" baseline="0" dirty="0">
                <a:ln>
                  <a:noFill/>
                </a:ln>
                <a:solidFill>
                  <a:schemeClr val="tx1"/>
                </a:solidFill>
                <a:effectLst/>
                <a:latin typeface="Arial" panose="020B0604020202020204" pitchFamily="34" charset="0"/>
              </a:rPr>
              <a:t>which are diagrams of how</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0" i="0" u="none" strike="noStrike" cap="none" normalizeH="0" baseline="0" dirty="0">
                <a:ln>
                  <a:noFill/>
                </a:ln>
                <a:solidFill>
                  <a:schemeClr val="tx1"/>
                </a:solidFill>
                <a:effectLst/>
                <a:latin typeface="Arial" panose="020B0604020202020204" pitchFamily="34" charset="0"/>
              </a:rPr>
              <a:t> signals are processed from input to output.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Hardware Integration</a:t>
            </a:r>
            <a:r>
              <a:rPr kumimoji="0" lang="en-US" altLang="en-US" b="0" i="0" u="none" strike="noStrike" cap="none" normalizeH="0" baseline="0" dirty="0">
                <a:ln>
                  <a:noFill/>
                </a:ln>
                <a:solidFill>
                  <a:schemeClr val="tx1"/>
                </a:solidFill>
                <a:effectLst/>
                <a:latin typeface="Arial" panose="020B0604020202020204" pitchFamily="34" charset="0"/>
              </a:rPr>
              <a:t>: Works with many SDR</a:t>
            </a:r>
          </a:p>
          <a:p>
            <a:pPr marL="0" marR="0" lvl="0" indent="0" algn="l" defTabSz="914400" rtl="0" eaLnBrk="0" fontAlgn="base" latinLnBrk="0" hangingPunct="0">
              <a:lnSpc>
                <a:spcPct val="100000"/>
              </a:lnSpc>
              <a:spcBef>
                <a:spcPct val="0"/>
              </a:spcBef>
              <a:spcAft>
                <a:spcPct val="0"/>
              </a:spcAft>
              <a:buClrTx/>
              <a:buSzTx/>
              <a:buNone/>
              <a:tabLst/>
            </a:pPr>
            <a:r>
              <a:rPr lang="en-US" altLang="en-US" dirty="0">
                <a:latin typeface="Arial" panose="020B0604020202020204" pitchFamily="34" charset="0"/>
              </a:rPr>
              <a:t> </a:t>
            </a:r>
            <a:r>
              <a:rPr kumimoji="0" lang="en-US" altLang="en-US" b="0" i="0" u="none" strike="noStrike" cap="none" normalizeH="0" baseline="0" dirty="0">
                <a:ln>
                  <a:noFill/>
                </a:ln>
                <a:solidFill>
                  <a:schemeClr val="tx1"/>
                </a:solidFill>
                <a:effectLst/>
                <a:latin typeface="Arial" panose="020B0604020202020204" pitchFamily="34" charset="0"/>
              </a:rPr>
              <a:t>hardware</a:t>
            </a:r>
            <a:r>
              <a:rPr lang="en-US" altLang="en-US" dirty="0">
                <a:latin typeface="Arial" panose="020B0604020202020204" pitchFamily="34" charset="0"/>
              </a:rPr>
              <a:t> </a:t>
            </a:r>
            <a:r>
              <a:rPr kumimoji="0" lang="en-US" altLang="en-US" b="0" i="0" u="none" strike="noStrike" cap="none" normalizeH="0" baseline="0" dirty="0">
                <a:ln>
                  <a:noFill/>
                </a:ln>
                <a:solidFill>
                  <a:schemeClr val="tx1"/>
                </a:solidFill>
                <a:effectLst/>
                <a:latin typeface="Arial" panose="020B0604020202020204" pitchFamily="34" charset="0"/>
              </a:rPr>
              <a:t>platforms (e.g., USRP, RTL-SDR,</a:t>
            </a:r>
          </a:p>
          <a:p>
            <a:pPr marL="0" marR="0" lvl="0" indent="0" algn="l" defTabSz="914400" rtl="0" eaLnBrk="0" fontAlgn="base" latinLnBrk="0" hangingPunct="0">
              <a:lnSpc>
                <a:spcPct val="100000"/>
              </a:lnSpc>
              <a:spcBef>
                <a:spcPct val="0"/>
              </a:spcBef>
              <a:spcAft>
                <a:spcPct val="0"/>
              </a:spcAft>
              <a:buClrTx/>
              <a:buSzTx/>
              <a:buNone/>
              <a:tabLst/>
            </a:pPr>
            <a:r>
              <a:rPr lang="en-US" altLang="en-US" dirty="0">
                <a:latin typeface="Arial" panose="020B0604020202020204" pitchFamily="34" charset="0"/>
              </a:rPr>
              <a:t> </a:t>
            </a:r>
            <a:r>
              <a:rPr kumimoji="0" lang="en-US" altLang="en-US" b="0" i="0" u="none" strike="noStrike" cap="none" normalizeH="0" baseline="0" dirty="0" err="1">
                <a:ln>
                  <a:noFill/>
                </a:ln>
                <a:solidFill>
                  <a:schemeClr val="tx1"/>
                </a:solidFill>
                <a:effectLst/>
                <a:latin typeface="Arial" panose="020B0604020202020204" pitchFamily="34" charset="0"/>
              </a:rPr>
              <a:t>HackRF</a:t>
            </a:r>
            <a:r>
              <a:rPr kumimoji="0" lang="en-US" altLang="en-US" b="0" i="0" u="none" strike="noStrike" cap="none" normalizeH="0" baseline="0" dirty="0">
                <a:ln>
                  <a:noFill/>
                </a:ln>
                <a:solidFill>
                  <a:schemeClr val="tx1"/>
                </a:solidFill>
                <a:effectLst/>
                <a:latin typeface="Arial" panose="020B0604020202020204" pitchFamily="34" charset="0"/>
              </a:rPr>
              <a:t>) but can also run in simulation</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0" i="0" u="none" strike="noStrike" cap="none" normalizeH="0" baseline="0" dirty="0">
                <a:ln>
                  <a:noFill/>
                </a:ln>
                <a:solidFill>
                  <a:schemeClr val="tx1"/>
                </a:solidFill>
                <a:effectLst/>
                <a:latin typeface="Arial" panose="020B0604020202020204" pitchFamily="34" charset="0"/>
              </a:rPr>
              <a:t> without hardware.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Cross-Platform</a:t>
            </a:r>
            <a:r>
              <a:rPr kumimoji="0" lang="en-US" altLang="en-US" b="0" i="0" u="none" strike="noStrike" cap="none" normalizeH="0" baseline="0" dirty="0">
                <a:ln>
                  <a:noFill/>
                </a:ln>
                <a:solidFill>
                  <a:schemeClr val="tx1"/>
                </a:solidFill>
                <a:effectLst/>
                <a:latin typeface="Arial" panose="020B0604020202020204" pitchFamily="34" charset="0"/>
              </a:rPr>
              <a:t>: Runs on Linux, macOS,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and Windows.</a:t>
            </a:r>
          </a:p>
        </p:txBody>
      </p:sp>
      <p:sp>
        <p:nvSpPr>
          <p:cNvPr id="4" name="Slide Number Placeholder 3">
            <a:extLst>
              <a:ext uri="{FF2B5EF4-FFF2-40B4-BE49-F238E27FC236}">
                <a16:creationId xmlns:a16="http://schemas.microsoft.com/office/drawing/2014/main" id="{E73510E0-441C-536C-C307-36D770EA6B67}"/>
              </a:ext>
            </a:extLst>
          </p:cNvPr>
          <p:cNvSpPr>
            <a:spLocks noGrp="1"/>
          </p:cNvSpPr>
          <p:nvPr>
            <p:ph type="sldNum" sz="quarter" idx="12"/>
          </p:nvPr>
        </p:nvSpPr>
        <p:spPr/>
        <p:txBody>
          <a:bodyPr/>
          <a:lstStyle/>
          <a:p>
            <a:fld id="{9BB86F0A-B6B5-4A0A-A418-4F84A0C75D89}" type="slidenum">
              <a:rPr lang="en-US" smtClean="0"/>
              <a:t>14</a:t>
            </a:fld>
            <a:endParaRPr lang="en-US"/>
          </a:p>
        </p:txBody>
      </p:sp>
    </p:spTree>
    <p:extLst>
      <p:ext uri="{BB962C8B-B14F-4D97-AF65-F5344CB8AC3E}">
        <p14:creationId xmlns:p14="http://schemas.microsoft.com/office/powerpoint/2010/main" val="2928294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40E69D1-6E80-2915-140D-DF2A92E296BF}"/>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D672834-D6F9-65B8-4583-95ACAC5A07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DB5EC56-C0E8-8149-B59F-444D6F239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6475FD3-DE91-613B-7CBB-003789F2A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569EA38-97B6-B3AF-12DC-B4A532D38A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DCBD9826-EAE7-833B-7EA5-16D4BFB97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54AD7A17-57E7-E6D1-169D-CE022E0E6F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9FB8C8-B596-A34C-C36D-3E682EC75B39}"/>
              </a:ext>
            </a:extLst>
          </p:cNvPr>
          <p:cNvSpPr>
            <a:spLocks noGrp="1"/>
          </p:cNvSpPr>
          <p:nvPr>
            <p:ph type="title"/>
          </p:nvPr>
        </p:nvSpPr>
        <p:spPr>
          <a:xfrm>
            <a:off x="586478" y="1683756"/>
            <a:ext cx="3115265" cy="2396359"/>
          </a:xfrm>
        </p:spPr>
        <p:txBody>
          <a:bodyPr anchor="b">
            <a:normAutofit fontScale="90000"/>
          </a:bodyPr>
          <a:lstStyle/>
          <a:p>
            <a:pPr algn="r"/>
            <a:r>
              <a:rPr lang="en-US" sz="4000" dirty="0">
                <a:solidFill>
                  <a:srgbClr val="FFFFFF"/>
                </a:solidFill>
              </a:rPr>
              <a:t>Let’s learn by doing. We are going to build a simple  FM receiver </a:t>
            </a:r>
          </a:p>
        </p:txBody>
      </p:sp>
      <p:sp>
        <p:nvSpPr>
          <p:cNvPr id="3" name="Rectangle 1">
            <a:extLst>
              <a:ext uri="{FF2B5EF4-FFF2-40B4-BE49-F238E27FC236}">
                <a16:creationId xmlns:a16="http://schemas.microsoft.com/office/drawing/2014/main" id="{4C55C981-B804-2C34-EDFC-C81E6E44F026}"/>
              </a:ext>
            </a:extLst>
          </p:cNvPr>
          <p:cNvSpPr>
            <a:spLocks noGrp="1" noChangeArrowheads="1"/>
          </p:cNvSpPr>
          <p:nvPr>
            <p:ph idx="1"/>
          </p:nvPr>
        </p:nvSpPr>
        <p:spPr bwMode="auto">
          <a:xfrm>
            <a:off x="5371833" y="2705254"/>
            <a:ext cx="503054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4000" b="0" i="0" u="none" strike="noStrike" cap="none" normalizeH="0" baseline="0" dirty="0">
                <a:ln>
                  <a:noFill/>
                </a:ln>
                <a:solidFill>
                  <a:schemeClr val="tx1"/>
                </a:solidFill>
                <a:effectLst/>
                <a:latin typeface="Arial" panose="020B0604020202020204" pitchFamily="34" charset="0"/>
              </a:rPr>
              <a:t>Switch to GNU Radio</a:t>
            </a:r>
          </a:p>
        </p:txBody>
      </p:sp>
      <p:sp>
        <p:nvSpPr>
          <p:cNvPr id="4" name="Slide Number Placeholder 3">
            <a:extLst>
              <a:ext uri="{FF2B5EF4-FFF2-40B4-BE49-F238E27FC236}">
                <a16:creationId xmlns:a16="http://schemas.microsoft.com/office/drawing/2014/main" id="{B8083F20-DA29-9F62-5888-742454296AF4}"/>
              </a:ext>
            </a:extLst>
          </p:cNvPr>
          <p:cNvSpPr>
            <a:spLocks noGrp="1"/>
          </p:cNvSpPr>
          <p:nvPr>
            <p:ph type="sldNum" sz="quarter" idx="12"/>
          </p:nvPr>
        </p:nvSpPr>
        <p:spPr/>
        <p:txBody>
          <a:bodyPr/>
          <a:lstStyle/>
          <a:p>
            <a:fld id="{9BB86F0A-B6B5-4A0A-A418-4F84A0C75D89}" type="slidenum">
              <a:rPr lang="en-US" smtClean="0"/>
              <a:t>15</a:t>
            </a:fld>
            <a:endParaRPr lang="en-US"/>
          </a:p>
        </p:txBody>
      </p:sp>
    </p:spTree>
    <p:extLst>
      <p:ext uri="{BB962C8B-B14F-4D97-AF65-F5344CB8AC3E}">
        <p14:creationId xmlns:p14="http://schemas.microsoft.com/office/powerpoint/2010/main" val="2092973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B926B3E-3F68-F261-3555-B0ECA9DAC216}"/>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A83B60-DFEC-8442-279C-A1C7CE381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DB256B8-E2A4-B273-2985-634113927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34D3A48-B64A-AE19-66BE-FADE376517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8F8B516-AA17-2EFB-785F-E21EE0666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DCED117-0B24-7FA3-28E3-88BB5C53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B7CED190-AEAB-1D33-A388-87B27D2A03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4ACC37-1B56-C6B4-F22B-C50D0439D4D6}"/>
              </a:ext>
            </a:extLst>
          </p:cNvPr>
          <p:cNvSpPr>
            <a:spLocks noGrp="1"/>
          </p:cNvSpPr>
          <p:nvPr>
            <p:ph type="title"/>
          </p:nvPr>
        </p:nvSpPr>
        <p:spPr>
          <a:xfrm>
            <a:off x="461273" y="2414011"/>
            <a:ext cx="3115265" cy="2029970"/>
          </a:xfrm>
        </p:spPr>
        <p:txBody>
          <a:bodyPr anchor="b">
            <a:normAutofit fontScale="90000"/>
          </a:bodyPr>
          <a:lstStyle/>
          <a:p>
            <a:pPr algn="r"/>
            <a:r>
              <a:rPr lang="en-US" sz="4000" dirty="0">
                <a:solidFill>
                  <a:srgbClr val="FFFFFF"/>
                </a:solidFill>
              </a:rPr>
              <a:t>The Lost in Space Robot says: “Danger </a:t>
            </a:r>
            <a:r>
              <a:rPr lang="en-US" sz="4000" dirty="0" err="1">
                <a:solidFill>
                  <a:srgbClr val="FFFFFF"/>
                </a:solidFill>
              </a:rPr>
              <a:t>Danger</a:t>
            </a:r>
            <a:r>
              <a:rPr lang="en-US" sz="4000" dirty="0">
                <a:solidFill>
                  <a:srgbClr val="FFFFFF"/>
                </a:solidFill>
              </a:rPr>
              <a:t>!” </a:t>
            </a:r>
          </a:p>
        </p:txBody>
      </p:sp>
      <p:sp>
        <p:nvSpPr>
          <p:cNvPr id="3" name="Rectangle 1">
            <a:extLst>
              <a:ext uri="{FF2B5EF4-FFF2-40B4-BE49-F238E27FC236}">
                <a16:creationId xmlns:a16="http://schemas.microsoft.com/office/drawing/2014/main" id="{6194B064-9120-2E6F-54F3-1E91E57B21E1}"/>
              </a:ext>
            </a:extLst>
          </p:cNvPr>
          <p:cNvSpPr>
            <a:spLocks noGrp="1" noChangeArrowheads="1"/>
          </p:cNvSpPr>
          <p:nvPr>
            <p:ph idx="1"/>
          </p:nvPr>
        </p:nvSpPr>
        <p:spPr bwMode="auto">
          <a:xfrm>
            <a:off x="4411797" y="2767276"/>
            <a:ext cx="7484741"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lang="en-US" altLang="en-US" sz="4000" dirty="0">
                <a:latin typeface="Arial" panose="020B0604020202020204" pitchFamily="34" charset="0"/>
              </a:rPr>
              <a:t>The next few slides might cause</a:t>
            </a:r>
          </a:p>
          <a:p>
            <a:pPr marL="0" marR="0" lvl="0" indent="0" algn="l" defTabSz="914400" rtl="0" eaLnBrk="0" fontAlgn="base" latinLnBrk="0" hangingPunct="0">
              <a:lnSpc>
                <a:spcPct val="100000"/>
              </a:lnSpc>
              <a:spcBef>
                <a:spcPct val="0"/>
              </a:spcBef>
              <a:spcAft>
                <a:spcPct val="0"/>
              </a:spcAft>
              <a:buClrTx/>
              <a:buSzTx/>
              <a:buNone/>
              <a:tabLst/>
            </a:pPr>
            <a:r>
              <a:rPr lang="en-US" altLang="en-US" sz="4000" dirty="0">
                <a:latin typeface="Arial" panose="020B0604020202020204" pitchFamily="34" charset="0"/>
              </a:rPr>
              <a:t>your head to explode! LOL</a:t>
            </a:r>
          </a:p>
        </p:txBody>
      </p:sp>
      <p:sp>
        <p:nvSpPr>
          <p:cNvPr id="4" name="Slide Number Placeholder 3">
            <a:extLst>
              <a:ext uri="{FF2B5EF4-FFF2-40B4-BE49-F238E27FC236}">
                <a16:creationId xmlns:a16="http://schemas.microsoft.com/office/drawing/2014/main" id="{59532522-CD90-829C-ED29-CDB6AF34BD07}"/>
              </a:ext>
            </a:extLst>
          </p:cNvPr>
          <p:cNvSpPr>
            <a:spLocks noGrp="1"/>
          </p:cNvSpPr>
          <p:nvPr>
            <p:ph type="sldNum" sz="quarter" idx="12"/>
          </p:nvPr>
        </p:nvSpPr>
        <p:spPr/>
        <p:txBody>
          <a:bodyPr/>
          <a:lstStyle/>
          <a:p>
            <a:fld id="{9BB86F0A-B6B5-4A0A-A418-4F84A0C75D89}" type="slidenum">
              <a:rPr lang="en-US" smtClean="0"/>
              <a:t>16</a:t>
            </a:fld>
            <a:endParaRPr lang="en-US"/>
          </a:p>
        </p:txBody>
      </p:sp>
    </p:spTree>
    <p:extLst>
      <p:ext uri="{BB962C8B-B14F-4D97-AF65-F5344CB8AC3E}">
        <p14:creationId xmlns:p14="http://schemas.microsoft.com/office/powerpoint/2010/main" val="1908358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7912AEF-4788-EC96-B5FC-9BB6DE7433C7}"/>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B00774D-C96B-2099-71B5-008F0BBD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F469A9C-3EDB-BD4B-6F17-71C0E29C45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61EC3CD-9724-9E4A-0B4E-F2C5538DE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42C4742-7DC3-99DC-6025-98817C503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6A9D4BCF-25CF-B250-91C3-35146EC83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ECD55D46-5F4D-941D-17AA-DFB3A8909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E86222-C1B3-CC44-AF1C-DBA0FF230297}"/>
              </a:ext>
            </a:extLst>
          </p:cNvPr>
          <p:cNvSpPr>
            <a:spLocks noGrp="1"/>
          </p:cNvSpPr>
          <p:nvPr>
            <p:ph type="title"/>
          </p:nvPr>
        </p:nvSpPr>
        <p:spPr>
          <a:xfrm>
            <a:off x="586478" y="1683756"/>
            <a:ext cx="3115265" cy="2396359"/>
          </a:xfrm>
        </p:spPr>
        <p:txBody>
          <a:bodyPr anchor="b">
            <a:normAutofit/>
          </a:bodyPr>
          <a:lstStyle/>
          <a:p>
            <a:pPr algn="r"/>
            <a:r>
              <a:rPr lang="en-US" sz="4000" dirty="0">
                <a:solidFill>
                  <a:srgbClr val="FFFFFF"/>
                </a:solidFill>
              </a:rPr>
              <a:t>What’s an Imaginary Number? </a:t>
            </a:r>
          </a:p>
        </p:txBody>
      </p:sp>
      <p:pic>
        <p:nvPicPr>
          <p:cNvPr id="5" name="Content Placeholder 4" descr="A white background with black text and black text">
            <a:extLst>
              <a:ext uri="{FF2B5EF4-FFF2-40B4-BE49-F238E27FC236}">
                <a16:creationId xmlns:a16="http://schemas.microsoft.com/office/drawing/2014/main" id="{C15D2991-F66D-6680-B80F-13CE5CE134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4142639" y="1167319"/>
            <a:ext cx="7994683" cy="4141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B221BFE0-A9F7-6D91-0833-361929325BED}"/>
              </a:ext>
            </a:extLst>
          </p:cNvPr>
          <p:cNvSpPr>
            <a:spLocks noGrp="1"/>
          </p:cNvSpPr>
          <p:nvPr>
            <p:ph type="sldNum" sz="quarter" idx="12"/>
          </p:nvPr>
        </p:nvSpPr>
        <p:spPr/>
        <p:txBody>
          <a:bodyPr/>
          <a:lstStyle/>
          <a:p>
            <a:fld id="{9BB86F0A-B6B5-4A0A-A418-4F84A0C75D89}" type="slidenum">
              <a:rPr lang="en-US" smtClean="0"/>
              <a:t>17</a:t>
            </a:fld>
            <a:endParaRPr lang="en-US"/>
          </a:p>
        </p:txBody>
      </p:sp>
    </p:spTree>
    <p:extLst>
      <p:ext uri="{BB962C8B-B14F-4D97-AF65-F5344CB8AC3E}">
        <p14:creationId xmlns:p14="http://schemas.microsoft.com/office/powerpoint/2010/main" val="11801643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E44578D-C759-6C06-1E38-27F5F82138A6}"/>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96E3AA-507D-A5D6-BCA6-6CEB98B594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A4FF738-C009-ACDE-0F70-8DFA1F8BBD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562925E-AA17-CE8E-F9D7-4AB79CEE4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437B0FB-F80D-40BF-A4B2-A68FE239A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67544743-5A1E-9ED5-B9FA-9B5212028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20808DF1-3C54-9181-C01F-3BC0A0650A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A2AC14-5CCA-2DBB-158D-901BC5D71901}"/>
              </a:ext>
            </a:extLst>
          </p:cNvPr>
          <p:cNvSpPr>
            <a:spLocks noGrp="1"/>
          </p:cNvSpPr>
          <p:nvPr>
            <p:ph type="title"/>
          </p:nvPr>
        </p:nvSpPr>
        <p:spPr>
          <a:xfrm>
            <a:off x="461273" y="2794585"/>
            <a:ext cx="3115265" cy="1268821"/>
          </a:xfrm>
        </p:spPr>
        <p:txBody>
          <a:bodyPr anchor="b">
            <a:normAutofit/>
          </a:bodyPr>
          <a:lstStyle/>
          <a:p>
            <a:pPr algn="r"/>
            <a:r>
              <a:rPr lang="en-US" sz="4000" dirty="0">
                <a:solidFill>
                  <a:srgbClr val="FFFFFF"/>
                </a:solidFill>
              </a:rPr>
              <a:t>Why They Matter</a:t>
            </a:r>
          </a:p>
        </p:txBody>
      </p:sp>
      <p:pic>
        <p:nvPicPr>
          <p:cNvPr id="5" name="Content Placeholder 4" descr="A white background with black text&#10;&#10;AI-generated content may be incorrect.">
            <a:extLst>
              <a:ext uri="{FF2B5EF4-FFF2-40B4-BE49-F238E27FC236}">
                <a16:creationId xmlns:a16="http://schemas.microsoft.com/office/drawing/2014/main" id="{90D9CB71-936A-114A-B85B-0B024579CD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4436454" y="1701417"/>
            <a:ext cx="7755546" cy="2715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EA4A479E-DF2B-7A5B-57DC-DEE97E0EDD6D}"/>
              </a:ext>
            </a:extLst>
          </p:cNvPr>
          <p:cNvSpPr>
            <a:spLocks noGrp="1"/>
          </p:cNvSpPr>
          <p:nvPr>
            <p:ph type="sldNum" sz="quarter" idx="12"/>
          </p:nvPr>
        </p:nvSpPr>
        <p:spPr/>
        <p:txBody>
          <a:bodyPr/>
          <a:lstStyle/>
          <a:p>
            <a:fld id="{9BB86F0A-B6B5-4A0A-A418-4F84A0C75D89}" type="slidenum">
              <a:rPr lang="en-US" smtClean="0"/>
              <a:t>18</a:t>
            </a:fld>
            <a:endParaRPr lang="en-US"/>
          </a:p>
        </p:txBody>
      </p:sp>
    </p:spTree>
    <p:extLst>
      <p:ext uri="{BB962C8B-B14F-4D97-AF65-F5344CB8AC3E}">
        <p14:creationId xmlns:p14="http://schemas.microsoft.com/office/powerpoint/2010/main" val="29831974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2F779BC-E9E0-A495-476F-DCE7C8B94893}"/>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B649B6-C304-2E81-C9D0-BE413BAEC0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E3CE78-8559-2E7D-60A4-0CEEE92C5E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FFC1FC5-FF6B-229F-0CB1-94E1316AB1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5FD913D-375F-F609-4608-1D9481762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7BB9BCC0-C789-650C-7DCD-CC6D66DF8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6804369A-4DF2-E03E-DBFD-8139B250E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0D4FD2-5AC9-21C0-F6F1-DA77059F74ED}"/>
              </a:ext>
            </a:extLst>
          </p:cNvPr>
          <p:cNvSpPr>
            <a:spLocks noGrp="1"/>
          </p:cNvSpPr>
          <p:nvPr>
            <p:ph type="title"/>
          </p:nvPr>
        </p:nvSpPr>
        <p:spPr>
          <a:xfrm>
            <a:off x="586478" y="1683756"/>
            <a:ext cx="3115265" cy="2396359"/>
          </a:xfrm>
        </p:spPr>
        <p:txBody>
          <a:bodyPr anchor="b">
            <a:normAutofit/>
          </a:bodyPr>
          <a:lstStyle/>
          <a:p>
            <a:pPr algn="r"/>
            <a:r>
              <a:rPr lang="en-US" sz="4000" dirty="0">
                <a:solidFill>
                  <a:srgbClr val="FFFFFF"/>
                </a:solidFill>
              </a:rPr>
              <a:t>Relationship to Complex Numbers </a:t>
            </a:r>
          </a:p>
        </p:txBody>
      </p:sp>
      <p:pic>
        <p:nvPicPr>
          <p:cNvPr id="5" name="Content Placeholder 4" descr="A white background with black text&#10;&#10;AI-generated content may be incorrect.">
            <a:extLst>
              <a:ext uri="{FF2B5EF4-FFF2-40B4-BE49-F238E27FC236}">
                <a16:creationId xmlns:a16="http://schemas.microsoft.com/office/drawing/2014/main" id="{8EE8EBD4-E72B-C24D-669B-9464592941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4624302" y="1335879"/>
            <a:ext cx="7056906" cy="3092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56F32A71-42C1-61DE-3E08-66E22C810CF0}"/>
              </a:ext>
            </a:extLst>
          </p:cNvPr>
          <p:cNvSpPr>
            <a:spLocks noGrp="1"/>
          </p:cNvSpPr>
          <p:nvPr>
            <p:ph type="sldNum" sz="quarter" idx="12"/>
          </p:nvPr>
        </p:nvSpPr>
        <p:spPr/>
        <p:txBody>
          <a:bodyPr/>
          <a:lstStyle/>
          <a:p>
            <a:fld id="{9BB86F0A-B6B5-4A0A-A418-4F84A0C75D89}" type="slidenum">
              <a:rPr lang="en-US" smtClean="0"/>
              <a:t>19</a:t>
            </a:fld>
            <a:endParaRPr lang="en-US"/>
          </a:p>
        </p:txBody>
      </p:sp>
    </p:spTree>
    <p:extLst>
      <p:ext uri="{BB962C8B-B14F-4D97-AF65-F5344CB8AC3E}">
        <p14:creationId xmlns:p14="http://schemas.microsoft.com/office/powerpoint/2010/main" val="95571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C93EDE-7684-B366-A919-A8C345C97F41}"/>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08/25/2025 SMARC Technical Presentation</a:t>
            </a:r>
          </a:p>
        </p:txBody>
      </p:sp>
      <p:sp>
        <p:nvSpPr>
          <p:cNvPr id="3" name="Content Placeholder 2">
            <a:extLst>
              <a:ext uri="{FF2B5EF4-FFF2-40B4-BE49-F238E27FC236}">
                <a16:creationId xmlns:a16="http://schemas.microsoft.com/office/drawing/2014/main" id="{50AC085D-6419-00E5-A824-067C970252A1}"/>
              </a:ext>
            </a:extLst>
          </p:cNvPr>
          <p:cNvSpPr>
            <a:spLocks noGrp="1"/>
          </p:cNvSpPr>
          <p:nvPr>
            <p:ph idx="1"/>
          </p:nvPr>
        </p:nvSpPr>
        <p:spPr>
          <a:xfrm>
            <a:off x="4270665" y="649481"/>
            <a:ext cx="7094942" cy="2555836"/>
          </a:xfrm>
        </p:spPr>
        <p:txBody>
          <a:bodyPr anchor="ctr">
            <a:normAutofit/>
          </a:bodyPr>
          <a:lstStyle/>
          <a:p>
            <a:pPr marL="0" indent="0">
              <a:buNone/>
            </a:pPr>
            <a:r>
              <a:rPr lang="en-US" dirty="0"/>
              <a:t>Primary Presenter:</a:t>
            </a:r>
          </a:p>
          <a:p>
            <a:pPr marL="0" indent="0">
              <a:buNone/>
            </a:pPr>
            <a:r>
              <a:rPr lang="en-US" b="1" dirty="0"/>
              <a:t>Paul Maine KI5MIV aka “The SDR Guy”</a:t>
            </a:r>
          </a:p>
          <a:p>
            <a:pPr lvl="1"/>
            <a:r>
              <a:rPr lang="en-US" sz="2800" dirty="0"/>
              <a:t>Assisted by </a:t>
            </a:r>
            <a:r>
              <a:rPr lang="en-US" sz="2800" b="1" dirty="0"/>
              <a:t>Gary Schafer</a:t>
            </a:r>
            <a:r>
              <a:rPr lang="en-US" sz="2800" dirty="0"/>
              <a:t>, </a:t>
            </a:r>
            <a:r>
              <a:rPr lang="en-US" sz="2800" b="1" dirty="0"/>
              <a:t>Don Mills </a:t>
            </a:r>
            <a:r>
              <a:rPr lang="en-US" sz="2800" dirty="0"/>
              <a:t>and </a:t>
            </a:r>
            <a:r>
              <a:rPr lang="en-US" sz="2800" b="1" dirty="0"/>
              <a:t>Geoffrey Mark</a:t>
            </a:r>
          </a:p>
          <a:p>
            <a:pPr marL="457200" lvl="1" indent="0">
              <a:buNone/>
            </a:pPr>
            <a:endParaRPr lang="en-US" sz="2800" b="1" dirty="0"/>
          </a:p>
        </p:txBody>
      </p:sp>
      <p:pic>
        <p:nvPicPr>
          <p:cNvPr id="5" name="Picture 4" descr="A cartoon of a red robot&#10;&#10;AI-generated content may be incorrect.">
            <a:extLst>
              <a:ext uri="{FF2B5EF4-FFF2-40B4-BE49-F238E27FC236}">
                <a16:creationId xmlns:a16="http://schemas.microsoft.com/office/drawing/2014/main" id="{F2936C49-DC0E-F4E9-8D02-1519704776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9775" y="1447133"/>
            <a:ext cx="4628663" cy="5817766"/>
          </a:xfrm>
          <a:prstGeom prst="rect">
            <a:avLst/>
          </a:prstGeom>
        </p:spPr>
      </p:pic>
      <p:sp>
        <p:nvSpPr>
          <p:cNvPr id="4" name="Slide Number Placeholder 3">
            <a:extLst>
              <a:ext uri="{FF2B5EF4-FFF2-40B4-BE49-F238E27FC236}">
                <a16:creationId xmlns:a16="http://schemas.microsoft.com/office/drawing/2014/main" id="{2CA730FA-7127-BFEB-0F83-2E21E03C26F8}"/>
              </a:ext>
            </a:extLst>
          </p:cNvPr>
          <p:cNvSpPr>
            <a:spLocks noGrp="1"/>
          </p:cNvSpPr>
          <p:nvPr>
            <p:ph type="sldNum" sz="quarter" idx="12"/>
          </p:nvPr>
        </p:nvSpPr>
        <p:spPr/>
        <p:txBody>
          <a:bodyPr/>
          <a:lstStyle/>
          <a:p>
            <a:fld id="{9BB86F0A-B6B5-4A0A-A418-4F84A0C75D89}" type="slidenum">
              <a:rPr lang="en-US" smtClean="0"/>
              <a:t>2</a:t>
            </a:fld>
            <a:endParaRPr lang="en-US"/>
          </a:p>
        </p:txBody>
      </p:sp>
    </p:spTree>
    <p:extLst>
      <p:ext uri="{BB962C8B-B14F-4D97-AF65-F5344CB8AC3E}">
        <p14:creationId xmlns:p14="http://schemas.microsoft.com/office/powerpoint/2010/main" val="31367915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CAC2E19-82DA-A935-E9B9-CB4296513C14}"/>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3B7BDE8-62A4-5945-CFD1-748FF08B7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7838D0-9458-59E9-0CF2-C8DD6641C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EBEAD99-4DFB-CA3B-4FEE-96B223BA5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CF2B16-2744-EAF5-17E3-86253EA57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58F197B-F589-C48C-1CDB-08078D770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BBFE6F58-5F6F-F333-9B41-C997D9CC6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E4EE5D-2B42-FB44-6CB3-5BE9425D01AF}"/>
              </a:ext>
            </a:extLst>
          </p:cNvPr>
          <p:cNvSpPr>
            <a:spLocks noGrp="1"/>
          </p:cNvSpPr>
          <p:nvPr>
            <p:ph type="title"/>
          </p:nvPr>
        </p:nvSpPr>
        <p:spPr>
          <a:xfrm>
            <a:off x="461273" y="2838774"/>
            <a:ext cx="3115265" cy="1200728"/>
          </a:xfrm>
        </p:spPr>
        <p:txBody>
          <a:bodyPr anchor="b">
            <a:normAutofit/>
          </a:bodyPr>
          <a:lstStyle/>
          <a:p>
            <a:pPr algn="r"/>
            <a:r>
              <a:rPr lang="en-US" sz="4000" dirty="0">
                <a:solidFill>
                  <a:srgbClr val="FFFFFF"/>
                </a:solidFill>
              </a:rPr>
              <a:t>Complex Plane </a:t>
            </a:r>
          </a:p>
        </p:txBody>
      </p:sp>
      <p:pic>
        <p:nvPicPr>
          <p:cNvPr id="5" name="Content Placeholder 4" descr="A graph of a complex plane&#10;&#10;AI-generated content may be incorrect.">
            <a:extLst>
              <a:ext uri="{FF2B5EF4-FFF2-40B4-BE49-F238E27FC236}">
                <a16:creationId xmlns:a16="http://schemas.microsoft.com/office/drawing/2014/main" id="{DC6D719C-6CE1-0113-DC34-D5C6D301F9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4759801" y="273712"/>
            <a:ext cx="6358914" cy="6464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49CE11C2-0122-AE32-149A-5BC1797D6E83}"/>
              </a:ext>
            </a:extLst>
          </p:cNvPr>
          <p:cNvSpPr>
            <a:spLocks noGrp="1"/>
          </p:cNvSpPr>
          <p:nvPr>
            <p:ph type="sldNum" sz="quarter" idx="12"/>
          </p:nvPr>
        </p:nvSpPr>
        <p:spPr/>
        <p:txBody>
          <a:bodyPr/>
          <a:lstStyle/>
          <a:p>
            <a:fld id="{9BB86F0A-B6B5-4A0A-A418-4F84A0C75D89}" type="slidenum">
              <a:rPr lang="en-US" smtClean="0"/>
              <a:t>20</a:t>
            </a:fld>
            <a:endParaRPr lang="en-US"/>
          </a:p>
        </p:txBody>
      </p:sp>
    </p:spTree>
    <p:extLst>
      <p:ext uri="{BB962C8B-B14F-4D97-AF65-F5344CB8AC3E}">
        <p14:creationId xmlns:p14="http://schemas.microsoft.com/office/powerpoint/2010/main" val="23875163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858F09B-7A38-AD28-4CE0-52FA01BB9325}"/>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60E6D5-7AB7-ACE5-4B9F-AB7E74FE1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4DDA8D-D7C1-6EE6-84B1-3FDDA8D88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46F974E-A337-4774-33D1-4ECBE4E0B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DAED6C4-9EC1-AB1A-BAF8-3BB03D1F49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2C561646-BD00-7E4A-F5E2-0B3DF9C1CA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5E66FCBF-3807-B713-E7A9-504A31714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D12181-4B70-8EB7-A79D-907DD93697F7}"/>
              </a:ext>
            </a:extLst>
          </p:cNvPr>
          <p:cNvSpPr>
            <a:spLocks noGrp="1"/>
          </p:cNvSpPr>
          <p:nvPr>
            <p:ph type="title"/>
          </p:nvPr>
        </p:nvSpPr>
        <p:spPr>
          <a:xfrm>
            <a:off x="461273" y="2863093"/>
            <a:ext cx="3115265" cy="1152089"/>
          </a:xfrm>
        </p:spPr>
        <p:txBody>
          <a:bodyPr anchor="b">
            <a:normAutofit fontScale="90000"/>
          </a:bodyPr>
          <a:lstStyle/>
          <a:p>
            <a:pPr algn="r"/>
            <a:r>
              <a:rPr lang="en-US" sz="4000" dirty="0">
                <a:solidFill>
                  <a:srgbClr val="FFFFFF"/>
                </a:solidFill>
              </a:rPr>
              <a:t>Quadrature Demodulator  </a:t>
            </a:r>
          </a:p>
        </p:txBody>
      </p:sp>
      <p:pic>
        <p:nvPicPr>
          <p:cNvPr id="5" name="Content Placeholder 4" descr="A diagram of a quadrature demodulator&#10;&#10;AI-generated content may be incorrect.">
            <a:extLst>
              <a:ext uri="{FF2B5EF4-FFF2-40B4-BE49-F238E27FC236}">
                <a16:creationId xmlns:a16="http://schemas.microsoft.com/office/drawing/2014/main" id="{5B7896C2-74B4-8CC0-9BE8-014FD67C96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4389487" y="941155"/>
            <a:ext cx="6320667" cy="4975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8BA8F87E-EB1C-7BB3-BF37-A9A94C86DBFE}"/>
              </a:ext>
            </a:extLst>
          </p:cNvPr>
          <p:cNvSpPr>
            <a:spLocks noGrp="1"/>
          </p:cNvSpPr>
          <p:nvPr>
            <p:ph type="sldNum" sz="quarter" idx="12"/>
          </p:nvPr>
        </p:nvSpPr>
        <p:spPr/>
        <p:txBody>
          <a:bodyPr/>
          <a:lstStyle/>
          <a:p>
            <a:fld id="{9BB86F0A-B6B5-4A0A-A418-4F84A0C75D89}" type="slidenum">
              <a:rPr lang="en-US" smtClean="0"/>
              <a:t>21</a:t>
            </a:fld>
            <a:endParaRPr lang="en-US"/>
          </a:p>
        </p:txBody>
      </p:sp>
    </p:spTree>
    <p:extLst>
      <p:ext uri="{BB962C8B-B14F-4D97-AF65-F5344CB8AC3E}">
        <p14:creationId xmlns:p14="http://schemas.microsoft.com/office/powerpoint/2010/main" val="29417275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0CF536C-85FF-F98E-E4FD-FD4A0AB3CC58}"/>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0E61C57-200B-5C49-E063-90592AB0F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61198D4-0043-44B9-D9F8-B72B2213D5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936D71A-3E48-962B-9AD6-004B2DC12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C036C47-EEA3-C54B-0FBD-0E7E059D1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21BE7A2D-B366-6735-75FF-ADD99AEC6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06FE7EAE-2C6E-26CC-7109-10A46B9B2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D9AF61-9C95-7645-1E70-4B2070D2ADA9}"/>
              </a:ext>
            </a:extLst>
          </p:cNvPr>
          <p:cNvSpPr>
            <a:spLocks noGrp="1"/>
          </p:cNvSpPr>
          <p:nvPr>
            <p:ph type="title"/>
          </p:nvPr>
        </p:nvSpPr>
        <p:spPr>
          <a:xfrm>
            <a:off x="461273" y="3105022"/>
            <a:ext cx="3115265" cy="651115"/>
          </a:xfrm>
        </p:spPr>
        <p:txBody>
          <a:bodyPr anchor="b">
            <a:normAutofit/>
          </a:bodyPr>
          <a:lstStyle/>
          <a:p>
            <a:pPr algn="r"/>
            <a:r>
              <a:rPr lang="en-US" sz="4000" dirty="0">
                <a:solidFill>
                  <a:srgbClr val="FFFFFF"/>
                </a:solidFill>
              </a:rPr>
              <a:t>SDR Output </a:t>
            </a:r>
          </a:p>
        </p:txBody>
      </p:sp>
      <p:pic>
        <p:nvPicPr>
          <p:cNvPr id="5" name="Content Placeholder 4" descr="A close-up of a computer chip&#10;&#10;AI-generated content may be incorrect.">
            <a:extLst>
              <a:ext uri="{FF2B5EF4-FFF2-40B4-BE49-F238E27FC236}">
                <a16:creationId xmlns:a16="http://schemas.microsoft.com/office/drawing/2014/main" id="{61914C98-76CC-3A7E-CD1C-D3E0852612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4232469" y="511388"/>
            <a:ext cx="7669293" cy="5665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B3BA5600-5E81-CC3F-916C-9701E57E2320}"/>
              </a:ext>
            </a:extLst>
          </p:cNvPr>
          <p:cNvSpPr>
            <a:spLocks noGrp="1"/>
          </p:cNvSpPr>
          <p:nvPr>
            <p:ph type="sldNum" sz="quarter" idx="12"/>
          </p:nvPr>
        </p:nvSpPr>
        <p:spPr/>
        <p:txBody>
          <a:bodyPr/>
          <a:lstStyle/>
          <a:p>
            <a:fld id="{9BB86F0A-B6B5-4A0A-A418-4F84A0C75D89}" type="slidenum">
              <a:rPr lang="en-US" smtClean="0"/>
              <a:t>22</a:t>
            </a:fld>
            <a:endParaRPr lang="en-US"/>
          </a:p>
        </p:txBody>
      </p:sp>
    </p:spTree>
    <p:extLst>
      <p:ext uri="{BB962C8B-B14F-4D97-AF65-F5344CB8AC3E}">
        <p14:creationId xmlns:p14="http://schemas.microsoft.com/office/powerpoint/2010/main" val="4079797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EAE4C39-744E-C1D9-E00D-BF7D0C70CA15}"/>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7098B97-FAAD-8A52-2392-E02EE81222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CA04BC-ECC4-31D0-84F8-BA130E150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CC87D18-75EB-1DE8-C340-8962871FDE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56D2F88-1959-CE75-F6EF-6A5C8F14E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BC0BED4C-C1C0-2EB3-8D4B-B70D1D328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B3640857-8BC7-F36A-C36D-A819C73D4E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05D050-D955-CF75-CFB5-4CC00711AB36}"/>
              </a:ext>
            </a:extLst>
          </p:cNvPr>
          <p:cNvSpPr>
            <a:spLocks noGrp="1"/>
          </p:cNvSpPr>
          <p:nvPr>
            <p:ph type="title"/>
          </p:nvPr>
        </p:nvSpPr>
        <p:spPr>
          <a:xfrm>
            <a:off x="461273" y="2730797"/>
            <a:ext cx="3115265" cy="651115"/>
          </a:xfrm>
        </p:spPr>
        <p:txBody>
          <a:bodyPr anchor="b">
            <a:normAutofit/>
          </a:bodyPr>
          <a:lstStyle/>
          <a:p>
            <a:pPr algn="r"/>
            <a:r>
              <a:rPr lang="en-US" sz="4000" dirty="0">
                <a:solidFill>
                  <a:srgbClr val="FFFFFF"/>
                </a:solidFill>
              </a:rPr>
              <a:t>Sampling </a:t>
            </a:r>
          </a:p>
        </p:txBody>
      </p:sp>
      <p:sp>
        <p:nvSpPr>
          <p:cNvPr id="3" name="Content Placeholder 2">
            <a:extLst>
              <a:ext uri="{FF2B5EF4-FFF2-40B4-BE49-F238E27FC236}">
                <a16:creationId xmlns:a16="http://schemas.microsoft.com/office/drawing/2014/main" id="{E22253FB-D348-26B3-375D-01BAC8A6B15D}"/>
              </a:ext>
            </a:extLst>
          </p:cNvPr>
          <p:cNvSpPr>
            <a:spLocks noGrp="1"/>
          </p:cNvSpPr>
          <p:nvPr>
            <p:ph idx="1"/>
          </p:nvPr>
        </p:nvSpPr>
        <p:spPr>
          <a:xfrm>
            <a:off x="4905052" y="2828131"/>
            <a:ext cx="6311897" cy="553781"/>
          </a:xfrm>
        </p:spPr>
        <p:txBody>
          <a:bodyPr>
            <a:noAutofit/>
          </a:bodyPr>
          <a:lstStyle/>
          <a:p>
            <a:pPr marL="0" indent="0">
              <a:buNone/>
            </a:pPr>
            <a:r>
              <a:rPr lang="en-US" sz="3600" dirty="0"/>
              <a:t>Let's talk about sampling next</a:t>
            </a:r>
          </a:p>
        </p:txBody>
      </p:sp>
      <p:sp>
        <p:nvSpPr>
          <p:cNvPr id="4" name="Slide Number Placeholder 3">
            <a:extLst>
              <a:ext uri="{FF2B5EF4-FFF2-40B4-BE49-F238E27FC236}">
                <a16:creationId xmlns:a16="http://schemas.microsoft.com/office/drawing/2014/main" id="{A2BBC857-128D-1083-0911-8C3E5731B809}"/>
              </a:ext>
            </a:extLst>
          </p:cNvPr>
          <p:cNvSpPr>
            <a:spLocks noGrp="1"/>
          </p:cNvSpPr>
          <p:nvPr>
            <p:ph type="sldNum" sz="quarter" idx="12"/>
          </p:nvPr>
        </p:nvSpPr>
        <p:spPr/>
        <p:txBody>
          <a:bodyPr/>
          <a:lstStyle/>
          <a:p>
            <a:fld id="{9BB86F0A-B6B5-4A0A-A418-4F84A0C75D89}" type="slidenum">
              <a:rPr lang="en-US" smtClean="0"/>
              <a:t>23</a:t>
            </a:fld>
            <a:endParaRPr lang="en-US"/>
          </a:p>
        </p:txBody>
      </p:sp>
    </p:spTree>
    <p:extLst>
      <p:ext uri="{BB962C8B-B14F-4D97-AF65-F5344CB8AC3E}">
        <p14:creationId xmlns:p14="http://schemas.microsoft.com/office/powerpoint/2010/main" val="22105227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FE158C6-44AF-7E66-F56D-95B5FBCCCB60}"/>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90CC760-9A8F-EE6F-8853-6B1F520146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D1B82DF-6ED7-1887-5ECF-34A632764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E282127-915A-924D-F66E-9741105063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4F854FD-98C2-D6E8-3190-2CDA0E4BD1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B65C9D8F-31AD-879F-2FE9-9BA313814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2A7E4970-8E25-5D77-68F6-B6725B7B1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085697-8223-49D7-E4D1-C915B7D99DB7}"/>
              </a:ext>
            </a:extLst>
          </p:cNvPr>
          <p:cNvSpPr>
            <a:spLocks noGrp="1"/>
          </p:cNvSpPr>
          <p:nvPr>
            <p:ph type="title"/>
          </p:nvPr>
        </p:nvSpPr>
        <p:spPr>
          <a:xfrm>
            <a:off x="461273" y="2352257"/>
            <a:ext cx="3115265" cy="993272"/>
          </a:xfrm>
        </p:spPr>
        <p:txBody>
          <a:bodyPr anchor="b">
            <a:normAutofit fontScale="90000"/>
          </a:bodyPr>
          <a:lstStyle/>
          <a:p>
            <a:pPr algn="r"/>
            <a:r>
              <a:rPr lang="en-US" sz="4000" dirty="0">
                <a:solidFill>
                  <a:srgbClr val="FFFFFF"/>
                </a:solidFill>
              </a:rPr>
              <a:t>Nyquist Theorem </a:t>
            </a:r>
          </a:p>
        </p:txBody>
      </p:sp>
      <p:sp>
        <p:nvSpPr>
          <p:cNvPr id="3" name="Content Placeholder 2">
            <a:extLst>
              <a:ext uri="{FF2B5EF4-FFF2-40B4-BE49-F238E27FC236}">
                <a16:creationId xmlns:a16="http://schemas.microsoft.com/office/drawing/2014/main" id="{7B12F9A9-535A-BF4F-B10D-25A7F2A27A87}"/>
              </a:ext>
            </a:extLst>
          </p:cNvPr>
          <p:cNvSpPr>
            <a:spLocks noGrp="1"/>
          </p:cNvSpPr>
          <p:nvPr>
            <p:ph idx="1"/>
          </p:nvPr>
        </p:nvSpPr>
        <p:spPr>
          <a:xfrm>
            <a:off x="4362246" y="2133377"/>
            <a:ext cx="7692102" cy="1851640"/>
          </a:xfrm>
        </p:spPr>
        <p:txBody>
          <a:bodyPr/>
          <a:lstStyle/>
          <a:p>
            <a:pPr marL="0" indent="0">
              <a:buNone/>
            </a:pPr>
            <a:r>
              <a:rPr lang="en-US" dirty="0"/>
              <a:t>To accurately reconstruct a continuous signal from its samples, the sampling rate must be at least </a:t>
            </a:r>
            <a:r>
              <a:rPr lang="en-US" b="1" dirty="0"/>
              <a:t>twice the highest frequency</a:t>
            </a:r>
            <a:r>
              <a:rPr lang="en-US" dirty="0"/>
              <a:t> present in the signal.</a:t>
            </a:r>
          </a:p>
        </p:txBody>
      </p:sp>
      <p:sp>
        <p:nvSpPr>
          <p:cNvPr id="4" name="Slide Number Placeholder 3">
            <a:extLst>
              <a:ext uri="{FF2B5EF4-FFF2-40B4-BE49-F238E27FC236}">
                <a16:creationId xmlns:a16="http://schemas.microsoft.com/office/drawing/2014/main" id="{091B6546-5CAB-A732-D263-9F09C1D0D48F}"/>
              </a:ext>
            </a:extLst>
          </p:cNvPr>
          <p:cNvSpPr>
            <a:spLocks noGrp="1"/>
          </p:cNvSpPr>
          <p:nvPr>
            <p:ph type="sldNum" sz="quarter" idx="12"/>
          </p:nvPr>
        </p:nvSpPr>
        <p:spPr/>
        <p:txBody>
          <a:bodyPr/>
          <a:lstStyle/>
          <a:p>
            <a:fld id="{9BB86F0A-B6B5-4A0A-A418-4F84A0C75D89}" type="slidenum">
              <a:rPr lang="en-US" smtClean="0"/>
              <a:t>24</a:t>
            </a:fld>
            <a:endParaRPr lang="en-US"/>
          </a:p>
        </p:txBody>
      </p:sp>
    </p:spTree>
    <p:extLst>
      <p:ext uri="{BB962C8B-B14F-4D97-AF65-F5344CB8AC3E}">
        <p14:creationId xmlns:p14="http://schemas.microsoft.com/office/powerpoint/2010/main" val="25992184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47DB9EC-4280-08AE-9CC8-638946E1F14B}"/>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6FCB00-7C31-BD0E-AA82-1CE26C918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194E39A-4F8B-D2F2-4442-29F90BBD9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546CE5-0159-E786-A17C-F5C3BB1AD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3C3040A-4895-EC38-81B9-9A62D751D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AB961598-CDFC-DA8A-C386-300A32C9E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D9E97E3F-6826-6F92-80FF-508F84713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B104FE-C0BA-82B7-6F34-0A92024C22A7}"/>
              </a:ext>
            </a:extLst>
          </p:cNvPr>
          <p:cNvSpPr>
            <a:spLocks noGrp="1"/>
          </p:cNvSpPr>
          <p:nvPr>
            <p:ph type="title"/>
          </p:nvPr>
        </p:nvSpPr>
        <p:spPr>
          <a:xfrm>
            <a:off x="461273" y="2430883"/>
            <a:ext cx="3115265" cy="1487232"/>
          </a:xfrm>
        </p:spPr>
        <p:txBody>
          <a:bodyPr anchor="b">
            <a:normAutofit fontScale="90000"/>
          </a:bodyPr>
          <a:lstStyle/>
          <a:p>
            <a:pPr algn="r"/>
            <a:r>
              <a:rPr lang="en-US" sz="4000" dirty="0">
                <a:solidFill>
                  <a:srgbClr val="FFFFFF"/>
                </a:solidFill>
              </a:rPr>
              <a:t>Nyquist Theorem</a:t>
            </a:r>
            <a:br>
              <a:rPr lang="en-US" sz="4000" dirty="0">
                <a:solidFill>
                  <a:srgbClr val="FFFFFF"/>
                </a:solidFill>
              </a:rPr>
            </a:br>
            <a:r>
              <a:rPr lang="en-US" sz="4000" dirty="0">
                <a:solidFill>
                  <a:srgbClr val="FFFFFF"/>
                </a:solidFill>
              </a:rPr>
              <a:t>Example </a:t>
            </a:r>
          </a:p>
        </p:txBody>
      </p:sp>
      <p:sp>
        <p:nvSpPr>
          <p:cNvPr id="3" name="Content Placeholder 2">
            <a:extLst>
              <a:ext uri="{FF2B5EF4-FFF2-40B4-BE49-F238E27FC236}">
                <a16:creationId xmlns:a16="http://schemas.microsoft.com/office/drawing/2014/main" id="{7B669768-60D5-A8EF-8D40-3B368017BB84}"/>
              </a:ext>
            </a:extLst>
          </p:cNvPr>
          <p:cNvSpPr>
            <a:spLocks noGrp="1"/>
          </p:cNvSpPr>
          <p:nvPr>
            <p:ph idx="1"/>
          </p:nvPr>
        </p:nvSpPr>
        <p:spPr>
          <a:xfrm>
            <a:off x="4362246" y="2248679"/>
            <a:ext cx="7692102" cy="1851640"/>
          </a:xfrm>
        </p:spPr>
        <p:txBody>
          <a:bodyPr/>
          <a:lstStyle/>
          <a:p>
            <a:pPr marL="0" indent="0">
              <a:buNone/>
            </a:pPr>
            <a:r>
              <a:rPr lang="en-US" dirty="0"/>
              <a:t>Human hearing ranges up to about </a:t>
            </a:r>
            <a:r>
              <a:rPr lang="en-US" b="1" dirty="0"/>
              <a:t>20 kHz</a:t>
            </a:r>
            <a:r>
              <a:rPr lang="en-US" dirty="0"/>
              <a:t>. To record audio without losing information, the sampling rate must be at least </a:t>
            </a:r>
            <a:r>
              <a:rPr lang="en-US" b="1" dirty="0"/>
              <a:t>40 kHz</a:t>
            </a:r>
            <a:r>
              <a:rPr lang="en-US" dirty="0"/>
              <a:t>. That’s why CD audio uses </a:t>
            </a:r>
            <a:r>
              <a:rPr lang="en-US" b="1" dirty="0"/>
              <a:t>44.1 kHz</a:t>
            </a:r>
            <a:r>
              <a:rPr lang="en-US" dirty="0"/>
              <a:t>.</a:t>
            </a:r>
          </a:p>
        </p:txBody>
      </p:sp>
      <p:sp>
        <p:nvSpPr>
          <p:cNvPr id="4" name="Slide Number Placeholder 3">
            <a:extLst>
              <a:ext uri="{FF2B5EF4-FFF2-40B4-BE49-F238E27FC236}">
                <a16:creationId xmlns:a16="http://schemas.microsoft.com/office/drawing/2014/main" id="{D09518A8-4A26-3E76-E2A7-02780DEFFE79}"/>
              </a:ext>
            </a:extLst>
          </p:cNvPr>
          <p:cNvSpPr>
            <a:spLocks noGrp="1"/>
          </p:cNvSpPr>
          <p:nvPr>
            <p:ph type="sldNum" sz="quarter" idx="12"/>
          </p:nvPr>
        </p:nvSpPr>
        <p:spPr/>
        <p:txBody>
          <a:bodyPr/>
          <a:lstStyle/>
          <a:p>
            <a:fld id="{9BB86F0A-B6B5-4A0A-A418-4F84A0C75D89}" type="slidenum">
              <a:rPr lang="en-US" smtClean="0"/>
              <a:t>25</a:t>
            </a:fld>
            <a:endParaRPr lang="en-US"/>
          </a:p>
        </p:txBody>
      </p:sp>
    </p:spTree>
    <p:extLst>
      <p:ext uri="{BB962C8B-B14F-4D97-AF65-F5344CB8AC3E}">
        <p14:creationId xmlns:p14="http://schemas.microsoft.com/office/powerpoint/2010/main" val="3420582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CA38E15-8D06-53C3-1F7E-C335DF6475BB}"/>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E55FE6D-3499-42C8-2CC2-7EA02CCFA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12D250F-8EC1-06A3-6982-DEA8C8A489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0538306-38AC-CF9C-3385-ED0AAD548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40221E2-A27C-505D-60EC-5555878A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9E1E23BA-E9B9-D34F-7C8A-D02D2CD457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4020D8E9-D394-738C-81E2-C488F9C14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CD7ACE-48C3-10F2-14D1-136D65FB9BD4}"/>
              </a:ext>
            </a:extLst>
          </p:cNvPr>
          <p:cNvSpPr>
            <a:spLocks noGrp="1"/>
          </p:cNvSpPr>
          <p:nvPr>
            <p:ph type="title"/>
          </p:nvPr>
        </p:nvSpPr>
        <p:spPr>
          <a:xfrm>
            <a:off x="461273" y="2896550"/>
            <a:ext cx="3115265" cy="1064892"/>
          </a:xfrm>
        </p:spPr>
        <p:txBody>
          <a:bodyPr anchor="b">
            <a:normAutofit fontScale="90000"/>
          </a:bodyPr>
          <a:lstStyle/>
          <a:p>
            <a:pPr algn="r"/>
            <a:r>
              <a:rPr lang="en-US" sz="4000" dirty="0">
                <a:solidFill>
                  <a:srgbClr val="FFFFFF"/>
                </a:solidFill>
              </a:rPr>
              <a:t>Discrete Samples</a:t>
            </a:r>
          </a:p>
        </p:txBody>
      </p:sp>
      <p:pic>
        <p:nvPicPr>
          <p:cNvPr id="6" name="Content Placeholder 5" descr="A graph of a function&#10;&#10;AI-generated content may be incorrect.">
            <a:extLst>
              <a:ext uri="{FF2B5EF4-FFF2-40B4-BE49-F238E27FC236}">
                <a16:creationId xmlns:a16="http://schemas.microsoft.com/office/drawing/2014/main" id="{41A76845-3F2A-93BA-F3F5-2221F323D4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37824" y="1158409"/>
            <a:ext cx="7986824" cy="5195455"/>
          </a:xfrm>
        </p:spPr>
      </p:pic>
      <p:sp>
        <p:nvSpPr>
          <p:cNvPr id="3" name="Slide Number Placeholder 2">
            <a:extLst>
              <a:ext uri="{FF2B5EF4-FFF2-40B4-BE49-F238E27FC236}">
                <a16:creationId xmlns:a16="http://schemas.microsoft.com/office/drawing/2014/main" id="{C433B4F3-54DF-D1FA-6B3D-294BCE663D60}"/>
              </a:ext>
            </a:extLst>
          </p:cNvPr>
          <p:cNvSpPr>
            <a:spLocks noGrp="1"/>
          </p:cNvSpPr>
          <p:nvPr>
            <p:ph type="sldNum" sz="quarter" idx="12"/>
          </p:nvPr>
        </p:nvSpPr>
        <p:spPr/>
        <p:txBody>
          <a:bodyPr/>
          <a:lstStyle/>
          <a:p>
            <a:fld id="{9BB86F0A-B6B5-4A0A-A418-4F84A0C75D89}" type="slidenum">
              <a:rPr lang="en-US" smtClean="0"/>
              <a:t>26</a:t>
            </a:fld>
            <a:endParaRPr lang="en-US"/>
          </a:p>
        </p:txBody>
      </p:sp>
    </p:spTree>
    <p:extLst>
      <p:ext uri="{BB962C8B-B14F-4D97-AF65-F5344CB8AC3E}">
        <p14:creationId xmlns:p14="http://schemas.microsoft.com/office/powerpoint/2010/main" val="26919872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F2AD7D-3F7C-F658-B4E1-3B9C8B39C82A}"/>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4388889-0793-4EAD-4838-8CB2F969D6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558604E-8582-BBD5-FC32-9BE7719628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EE76F73-A7F4-B5FA-FC71-5BC90CE3B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24407FF-76B0-37B6-59F3-6E3A3E603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A5935AB2-6460-0C02-5001-3A8AB0F9C2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D31278F3-CA2E-E62F-31E4-700B5270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0E8044-B758-2FA9-3B06-1ED3CE99BD8E}"/>
              </a:ext>
            </a:extLst>
          </p:cNvPr>
          <p:cNvSpPr>
            <a:spLocks noGrp="1"/>
          </p:cNvSpPr>
          <p:nvPr>
            <p:ph type="title"/>
          </p:nvPr>
        </p:nvSpPr>
        <p:spPr>
          <a:xfrm>
            <a:off x="592317" y="2896550"/>
            <a:ext cx="3115265" cy="1064892"/>
          </a:xfrm>
        </p:spPr>
        <p:txBody>
          <a:bodyPr anchor="b">
            <a:normAutofit fontScale="90000"/>
          </a:bodyPr>
          <a:lstStyle/>
          <a:p>
            <a:pPr algn="r"/>
            <a:r>
              <a:rPr lang="en-US" sz="4000" dirty="0">
                <a:solidFill>
                  <a:srgbClr val="FFFFFF"/>
                </a:solidFill>
              </a:rPr>
              <a:t>What is Aliasing?</a:t>
            </a:r>
          </a:p>
        </p:txBody>
      </p:sp>
      <p:sp>
        <p:nvSpPr>
          <p:cNvPr id="4" name="Content Placeholder 3">
            <a:extLst>
              <a:ext uri="{FF2B5EF4-FFF2-40B4-BE49-F238E27FC236}">
                <a16:creationId xmlns:a16="http://schemas.microsoft.com/office/drawing/2014/main" id="{040CF683-8DC5-F7BD-53DF-F4E55632A5EE}"/>
              </a:ext>
            </a:extLst>
          </p:cNvPr>
          <p:cNvSpPr>
            <a:spLocks noGrp="1"/>
          </p:cNvSpPr>
          <p:nvPr>
            <p:ph idx="1"/>
          </p:nvPr>
        </p:nvSpPr>
        <p:spPr>
          <a:xfrm>
            <a:off x="4362246" y="2223005"/>
            <a:ext cx="7175090" cy="2432266"/>
          </a:xfrm>
        </p:spPr>
        <p:txBody>
          <a:bodyPr/>
          <a:lstStyle/>
          <a:p>
            <a:pPr marL="0" indent="0">
              <a:buNone/>
            </a:pPr>
            <a:r>
              <a:rPr lang="en-US" dirty="0"/>
              <a:t>Aliasing is a phenomenon that occurs when a continuous signal is sampled at a rate that is too low to capture its changes accurately. As a result, </a:t>
            </a:r>
            <a:r>
              <a:rPr lang="en-US" b="1" dirty="0"/>
              <a:t>different signals become indistinguishable (or appear as “aliases” of each other)</a:t>
            </a:r>
            <a:r>
              <a:rPr lang="en-US" dirty="0"/>
              <a:t> after sampling.</a:t>
            </a:r>
          </a:p>
        </p:txBody>
      </p:sp>
      <p:sp>
        <p:nvSpPr>
          <p:cNvPr id="3" name="Slide Number Placeholder 2">
            <a:extLst>
              <a:ext uri="{FF2B5EF4-FFF2-40B4-BE49-F238E27FC236}">
                <a16:creationId xmlns:a16="http://schemas.microsoft.com/office/drawing/2014/main" id="{92704884-02CA-0E2D-4BC5-CE2A9F3EC147}"/>
              </a:ext>
            </a:extLst>
          </p:cNvPr>
          <p:cNvSpPr>
            <a:spLocks noGrp="1"/>
          </p:cNvSpPr>
          <p:nvPr>
            <p:ph type="sldNum" sz="quarter" idx="12"/>
          </p:nvPr>
        </p:nvSpPr>
        <p:spPr/>
        <p:txBody>
          <a:bodyPr/>
          <a:lstStyle/>
          <a:p>
            <a:fld id="{9BB86F0A-B6B5-4A0A-A418-4F84A0C75D89}" type="slidenum">
              <a:rPr lang="en-US" smtClean="0"/>
              <a:t>27</a:t>
            </a:fld>
            <a:endParaRPr lang="en-US"/>
          </a:p>
        </p:txBody>
      </p:sp>
    </p:spTree>
    <p:extLst>
      <p:ext uri="{BB962C8B-B14F-4D97-AF65-F5344CB8AC3E}">
        <p14:creationId xmlns:p14="http://schemas.microsoft.com/office/powerpoint/2010/main" val="2413551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87D610C-87DC-DA42-1356-D19315460934}"/>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28011E2-7960-1CBD-9F35-B2E50DDE16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D3CF4B9-B8F9-8AEF-102F-2CA3A4B3C6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33FB7B-4E77-4432-535F-17E2B6F0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D57BA96-3333-7467-3583-CE47608097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D1EF2C81-8F61-C98E-84A2-8B977B4CF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F68D6B4B-E37D-161F-52B7-5C35A16D0F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F00229-D258-1487-3AC1-5C27964AA6E7}"/>
              </a:ext>
            </a:extLst>
          </p:cNvPr>
          <p:cNvSpPr>
            <a:spLocks noGrp="1"/>
          </p:cNvSpPr>
          <p:nvPr>
            <p:ph type="title"/>
          </p:nvPr>
        </p:nvSpPr>
        <p:spPr>
          <a:xfrm>
            <a:off x="549763" y="2896550"/>
            <a:ext cx="3115265" cy="1064892"/>
          </a:xfrm>
        </p:spPr>
        <p:txBody>
          <a:bodyPr anchor="b">
            <a:normAutofit fontScale="90000"/>
          </a:bodyPr>
          <a:lstStyle/>
          <a:p>
            <a:pPr algn="r"/>
            <a:r>
              <a:rPr lang="en-US" sz="4000" dirty="0">
                <a:solidFill>
                  <a:srgbClr val="FFFFFF"/>
                </a:solidFill>
              </a:rPr>
              <a:t>Aliasing in Simple Terms</a:t>
            </a:r>
          </a:p>
        </p:txBody>
      </p:sp>
      <p:sp>
        <p:nvSpPr>
          <p:cNvPr id="5" name="Rectangle 1">
            <a:extLst>
              <a:ext uri="{FF2B5EF4-FFF2-40B4-BE49-F238E27FC236}">
                <a16:creationId xmlns:a16="http://schemas.microsoft.com/office/drawing/2014/main" id="{5A02526C-D357-9D8A-20EA-126DB11D5F31}"/>
              </a:ext>
            </a:extLst>
          </p:cNvPr>
          <p:cNvSpPr>
            <a:spLocks noGrp="1" noChangeArrowheads="1"/>
          </p:cNvSpPr>
          <p:nvPr>
            <p:ph idx="1"/>
          </p:nvPr>
        </p:nvSpPr>
        <p:spPr bwMode="auto">
          <a:xfrm>
            <a:off x="4687555" y="1043260"/>
            <a:ext cx="6854703"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latin typeface="Arial" panose="020B0604020202020204" pitchFamily="34" charset="0"/>
              </a:rPr>
              <a:t>Imagine you take snapshots of a moving object too slowly → it looks like it’s moving differently than it actually is.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tx1"/>
                </a:solidFill>
                <a:effectLst/>
                <a:latin typeface="Arial" panose="020B0604020202020204" pitchFamily="34" charset="0"/>
              </a:rPr>
              <a:t>Similarly, if you sample a signal too slowly, high-frequency components “fold back” and look like lower-frequency components</a:t>
            </a:r>
            <a:r>
              <a:rPr kumimoji="0" lang="en-US" altLang="en-US" sz="1800" b="0" i="0" u="none" strike="noStrike" cap="none" normalizeH="0" baseline="0" dirty="0">
                <a:ln>
                  <a:noFill/>
                </a:ln>
                <a:solidFill>
                  <a:schemeClr val="tx1"/>
                </a:solidFill>
                <a:effectLst/>
                <a:latin typeface="Arial" panose="020B0604020202020204" pitchFamily="34" charset="0"/>
              </a:rPr>
              <a:t>.</a:t>
            </a:r>
          </a:p>
        </p:txBody>
      </p:sp>
      <p:sp>
        <p:nvSpPr>
          <p:cNvPr id="3" name="Slide Number Placeholder 2">
            <a:extLst>
              <a:ext uri="{FF2B5EF4-FFF2-40B4-BE49-F238E27FC236}">
                <a16:creationId xmlns:a16="http://schemas.microsoft.com/office/drawing/2014/main" id="{4B84312A-5C50-5E7A-CC5E-F705E190820D}"/>
              </a:ext>
            </a:extLst>
          </p:cNvPr>
          <p:cNvSpPr>
            <a:spLocks noGrp="1"/>
          </p:cNvSpPr>
          <p:nvPr>
            <p:ph type="sldNum" sz="quarter" idx="12"/>
          </p:nvPr>
        </p:nvSpPr>
        <p:spPr/>
        <p:txBody>
          <a:bodyPr/>
          <a:lstStyle/>
          <a:p>
            <a:fld id="{9BB86F0A-B6B5-4A0A-A418-4F84A0C75D89}" type="slidenum">
              <a:rPr lang="en-US" smtClean="0"/>
              <a:t>28</a:t>
            </a:fld>
            <a:endParaRPr lang="en-US"/>
          </a:p>
        </p:txBody>
      </p:sp>
    </p:spTree>
    <p:extLst>
      <p:ext uri="{BB962C8B-B14F-4D97-AF65-F5344CB8AC3E}">
        <p14:creationId xmlns:p14="http://schemas.microsoft.com/office/powerpoint/2010/main" val="13923856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A0B6F7-D73B-309C-E5D6-BEAA1A12A36E}"/>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99105FC-89E9-DAE0-ADAE-F517E9061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F64C90A-4C7C-D4B9-E4B7-FCBFCC3EF0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C3F7196-C835-FCAD-AACA-C67F622861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B641077-2D79-3627-45F4-D9D7E90199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D553BCF4-3D18-55F7-9BCF-D5309EB230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9F0D75F0-F4A0-5E62-75FE-0CF8874F7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40E17E-583C-E38A-2E02-189B0B8A31FC}"/>
              </a:ext>
            </a:extLst>
          </p:cNvPr>
          <p:cNvSpPr>
            <a:spLocks noGrp="1"/>
          </p:cNvSpPr>
          <p:nvPr>
            <p:ph type="title"/>
          </p:nvPr>
        </p:nvSpPr>
        <p:spPr>
          <a:xfrm>
            <a:off x="461273" y="2896550"/>
            <a:ext cx="3115265" cy="1064892"/>
          </a:xfrm>
        </p:spPr>
        <p:txBody>
          <a:bodyPr anchor="b">
            <a:normAutofit fontScale="90000"/>
          </a:bodyPr>
          <a:lstStyle/>
          <a:p>
            <a:pPr algn="r"/>
            <a:r>
              <a:rPr lang="en-US" sz="4000" dirty="0">
                <a:solidFill>
                  <a:srgbClr val="FFFFFF"/>
                </a:solidFill>
              </a:rPr>
              <a:t>Aliasing Example</a:t>
            </a:r>
          </a:p>
        </p:txBody>
      </p:sp>
      <p:sp>
        <p:nvSpPr>
          <p:cNvPr id="5" name="Rectangle 1">
            <a:extLst>
              <a:ext uri="{FF2B5EF4-FFF2-40B4-BE49-F238E27FC236}">
                <a16:creationId xmlns:a16="http://schemas.microsoft.com/office/drawing/2014/main" id="{5840731D-B34C-89FF-242D-059C3FE622EE}"/>
              </a:ext>
            </a:extLst>
          </p:cNvPr>
          <p:cNvSpPr>
            <a:spLocks noGrp="1" noChangeArrowheads="1"/>
          </p:cNvSpPr>
          <p:nvPr>
            <p:ph idx="1"/>
          </p:nvPr>
        </p:nvSpPr>
        <p:spPr bwMode="auto">
          <a:xfrm>
            <a:off x="4687555" y="937077"/>
            <a:ext cx="6854703" cy="4244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3600" dirty="0"/>
              <a:t>If a 9 Hz signal is sampled at 10 Hz:</a:t>
            </a:r>
          </a:p>
          <a:p>
            <a:r>
              <a:rPr lang="en-US" sz="3600" dirty="0"/>
              <a:t>Nyquist frequency = 5 Hz</a:t>
            </a:r>
          </a:p>
          <a:p>
            <a:r>
              <a:rPr lang="en-US" sz="3600" dirty="0"/>
              <a:t>The 9 Hz component will alias and appear as 1 Hz (|9 – 10|).</a:t>
            </a:r>
          </a:p>
          <a:p>
            <a:r>
              <a:rPr lang="en-US" sz="3600" dirty="0"/>
              <a:t>So, instead of recording 9 Hz, we “see” a fake 1 Hz signal.</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Slide Number Placeholder 2">
            <a:extLst>
              <a:ext uri="{FF2B5EF4-FFF2-40B4-BE49-F238E27FC236}">
                <a16:creationId xmlns:a16="http://schemas.microsoft.com/office/drawing/2014/main" id="{85007962-D01F-AFD2-6788-768546324C2C}"/>
              </a:ext>
            </a:extLst>
          </p:cNvPr>
          <p:cNvSpPr>
            <a:spLocks noGrp="1"/>
          </p:cNvSpPr>
          <p:nvPr>
            <p:ph type="sldNum" sz="quarter" idx="12"/>
          </p:nvPr>
        </p:nvSpPr>
        <p:spPr/>
        <p:txBody>
          <a:bodyPr/>
          <a:lstStyle/>
          <a:p>
            <a:fld id="{9BB86F0A-B6B5-4A0A-A418-4F84A0C75D89}" type="slidenum">
              <a:rPr lang="en-US" smtClean="0"/>
              <a:t>29</a:t>
            </a:fld>
            <a:endParaRPr lang="en-US"/>
          </a:p>
        </p:txBody>
      </p:sp>
    </p:spTree>
    <p:extLst>
      <p:ext uri="{BB962C8B-B14F-4D97-AF65-F5344CB8AC3E}">
        <p14:creationId xmlns:p14="http://schemas.microsoft.com/office/powerpoint/2010/main" val="2731172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F276DCB-D105-007A-E1E1-6608EC38707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5E39DF6-391F-DDC6-BDD9-EC98C2FDA0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DE1DDD3E-E3EF-D7F5-294F-7274126700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1391095-9907-01D4-EB74-DF54A25DEC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630CA63-0E29-8556-B2F6-120E1146F5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AA18E55-7880-86B3-96E1-37BCBC0512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4B45C881-EECF-B431-5E27-E004F50E95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377F49AA-78D4-5514-AB7F-A54AAA802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32017A-FD02-014A-2F9C-5984D2CBA5F7}"/>
              </a:ext>
            </a:extLst>
          </p:cNvPr>
          <p:cNvSpPr>
            <a:spLocks noGrp="1"/>
          </p:cNvSpPr>
          <p:nvPr>
            <p:ph type="title"/>
          </p:nvPr>
        </p:nvSpPr>
        <p:spPr>
          <a:xfrm>
            <a:off x="418225" y="2886411"/>
            <a:ext cx="3201366" cy="1064897"/>
          </a:xfrm>
        </p:spPr>
        <p:txBody>
          <a:bodyPr anchor="b">
            <a:normAutofit fontScale="90000"/>
          </a:bodyPr>
          <a:lstStyle/>
          <a:p>
            <a:pPr algn="r"/>
            <a:r>
              <a:rPr lang="en-US" sz="4000" dirty="0">
                <a:solidFill>
                  <a:srgbClr val="FFFFFF"/>
                </a:solidFill>
              </a:rPr>
              <a:t>Don’t Forget to Get Your Ticket!</a:t>
            </a:r>
          </a:p>
        </p:txBody>
      </p:sp>
      <p:pic>
        <p:nvPicPr>
          <p:cNvPr id="5" name="Content Placeholder 4" descr="A poster for a club meeting&#10;&#10;AI-generated content may be incorrect.">
            <a:extLst>
              <a:ext uri="{FF2B5EF4-FFF2-40B4-BE49-F238E27FC236}">
                <a16:creationId xmlns:a16="http://schemas.microsoft.com/office/drawing/2014/main" id="{D89AA422-EFA8-A2B6-67D4-D18C9D075C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74591" y="649288"/>
            <a:ext cx="4882573" cy="6063239"/>
          </a:xfrm>
        </p:spPr>
      </p:pic>
      <p:sp>
        <p:nvSpPr>
          <p:cNvPr id="3" name="Slide Number Placeholder 2">
            <a:extLst>
              <a:ext uri="{FF2B5EF4-FFF2-40B4-BE49-F238E27FC236}">
                <a16:creationId xmlns:a16="http://schemas.microsoft.com/office/drawing/2014/main" id="{FD7E9BB4-9385-6A57-DC5A-098DDD842FEE}"/>
              </a:ext>
            </a:extLst>
          </p:cNvPr>
          <p:cNvSpPr>
            <a:spLocks noGrp="1"/>
          </p:cNvSpPr>
          <p:nvPr>
            <p:ph type="sldNum" sz="quarter" idx="12"/>
          </p:nvPr>
        </p:nvSpPr>
        <p:spPr/>
        <p:txBody>
          <a:bodyPr/>
          <a:lstStyle/>
          <a:p>
            <a:fld id="{9BB86F0A-B6B5-4A0A-A418-4F84A0C75D89}" type="slidenum">
              <a:rPr lang="en-US" smtClean="0"/>
              <a:t>3</a:t>
            </a:fld>
            <a:endParaRPr lang="en-US"/>
          </a:p>
        </p:txBody>
      </p:sp>
    </p:spTree>
    <p:extLst>
      <p:ext uri="{BB962C8B-B14F-4D97-AF65-F5344CB8AC3E}">
        <p14:creationId xmlns:p14="http://schemas.microsoft.com/office/powerpoint/2010/main" val="9730082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308B7D0-5E1B-C5F6-B0D9-AAB66AC1DFF2}"/>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4FDEA60-4993-2B5D-3420-4C46786FA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F09179-F587-0F81-66D9-95A20A0EF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EB447D7-9D72-430F-8C33-031B76565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A7369F4-B0AC-2678-108A-B0B31EB3F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B08DD3AB-144A-6F4B-8412-89F612903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5D7639C8-0393-F258-4702-AD6E619C2A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990EF0-AE3C-FB4D-2222-B55B0636BAFB}"/>
              </a:ext>
            </a:extLst>
          </p:cNvPr>
          <p:cNvSpPr>
            <a:spLocks noGrp="1"/>
          </p:cNvSpPr>
          <p:nvPr>
            <p:ph type="title"/>
          </p:nvPr>
        </p:nvSpPr>
        <p:spPr>
          <a:xfrm>
            <a:off x="461273" y="2906692"/>
            <a:ext cx="3115265" cy="1064892"/>
          </a:xfrm>
        </p:spPr>
        <p:txBody>
          <a:bodyPr anchor="b">
            <a:normAutofit fontScale="90000"/>
          </a:bodyPr>
          <a:lstStyle/>
          <a:p>
            <a:pPr algn="r"/>
            <a:r>
              <a:rPr lang="en-US" sz="4000" dirty="0">
                <a:solidFill>
                  <a:srgbClr val="FFFFFF"/>
                </a:solidFill>
              </a:rPr>
              <a:t>How to Prevent Aliasing</a:t>
            </a:r>
          </a:p>
        </p:txBody>
      </p:sp>
      <p:sp>
        <p:nvSpPr>
          <p:cNvPr id="3" name="Rectangle 1">
            <a:extLst>
              <a:ext uri="{FF2B5EF4-FFF2-40B4-BE49-F238E27FC236}">
                <a16:creationId xmlns:a16="http://schemas.microsoft.com/office/drawing/2014/main" id="{AD2CDBE5-D40A-603A-4E40-D1A837D442B5}"/>
              </a:ext>
            </a:extLst>
          </p:cNvPr>
          <p:cNvSpPr>
            <a:spLocks noGrp="1" noChangeArrowheads="1"/>
          </p:cNvSpPr>
          <p:nvPr>
            <p:ph idx="1"/>
          </p:nvPr>
        </p:nvSpPr>
        <p:spPr bwMode="auto">
          <a:xfrm>
            <a:off x="4593487" y="2253282"/>
            <a:ext cx="7042839"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1" i="0" u="none" strike="noStrike" cap="none" normalizeH="0" baseline="0" dirty="0">
                <a:ln>
                  <a:noFill/>
                </a:ln>
                <a:solidFill>
                  <a:schemeClr val="tx1"/>
                </a:solidFill>
                <a:effectLst/>
                <a:latin typeface="Arial" panose="020B0604020202020204" pitchFamily="34" charset="0"/>
              </a:rPr>
              <a:t>Sample fast enough</a:t>
            </a:r>
            <a:r>
              <a:rPr kumimoji="0" lang="en-US" altLang="en-US" sz="36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3600" b="0" i="0" u="none" strike="noStrike" cap="none" normalizeH="0" baseline="0" dirty="0">
                <a:ln>
                  <a:noFill/>
                </a:ln>
                <a:solidFill>
                  <a:schemeClr val="tx1"/>
                </a:solidFill>
                <a:effectLst/>
                <a:latin typeface="Arial" panose="020B0604020202020204" pitchFamily="34" charset="0"/>
              </a:rPr>
              <a:t> Ensure fs≥2fmax</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1" i="0" u="none" strike="noStrike" cap="none" normalizeH="0" baseline="0" dirty="0">
                <a:ln>
                  <a:noFill/>
                </a:ln>
                <a:solidFill>
                  <a:schemeClr val="tx1"/>
                </a:solidFill>
                <a:effectLst/>
                <a:latin typeface="Arial" panose="020B0604020202020204" pitchFamily="34" charset="0"/>
              </a:rPr>
              <a:t>Use an anti-aliasing filter</a:t>
            </a:r>
            <a:r>
              <a:rPr kumimoji="0" lang="en-US" altLang="en-US" sz="36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r>
              <a:rPr lang="en-US" altLang="en-US" sz="3600" dirty="0">
                <a:latin typeface="Arial" panose="020B0604020202020204" pitchFamily="34" charset="0"/>
              </a:rPr>
              <a:t>  </a:t>
            </a:r>
            <a:r>
              <a:rPr kumimoji="0" lang="en-US" altLang="en-US" sz="3600" b="0" i="0" u="none" strike="noStrike" cap="none" normalizeH="0" baseline="0" dirty="0">
                <a:ln>
                  <a:noFill/>
                </a:ln>
                <a:solidFill>
                  <a:schemeClr val="tx1"/>
                </a:solidFill>
                <a:effectLst/>
                <a:latin typeface="Arial" panose="020B0604020202020204" pitchFamily="34" charset="0"/>
              </a:rPr>
              <a:t>A low-pass filter before sampling</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3600" b="0" i="0" u="none" strike="noStrike" cap="none" normalizeH="0" baseline="0" dirty="0">
                <a:ln>
                  <a:noFill/>
                </a:ln>
                <a:solidFill>
                  <a:schemeClr val="tx1"/>
                </a:solidFill>
                <a:effectLst/>
                <a:latin typeface="Arial" panose="020B0604020202020204" pitchFamily="34" charset="0"/>
              </a:rPr>
              <a:t> removes frequencies above fs/2,</a:t>
            </a:r>
          </a:p>
          <a:p>
            <a:pPr marL="0" marR="0" lvl="0" indent="0" algn="l" defTabSz="914400" rtl="0" eaLnBrk="0" fontAlgn="base" latinLnBrk="0" hangingPunct="0">
              <a:lnSpc>
                <a:spcPct val="100000"/>
              </a:lnSpc>
              <a:spcBef>
                <a:spcPct val="0"/>
              </a:spcBef>
              <a:spcAft>
                <a:spcPct val="0"/>
              </a:spcAft>
              <a:buClrTx/>
              <a:buSzTx/>
              <a:buNone/>
              <a:tabLst/>
            </a:pPr>
            <a:r>
              <a:rPr lang="en-US" altLang="en-US" sz="3600" dirty="0">
                <a:latin typeface="Arial" panose="020B0604020202020204" pitchFamily="34" charset="0"/>
              </a:rPr>
              <a:t> </a:t>
            </a:r>
            <a:r>
              <a:rPr kumimoji="0" lang="en-US" altLang="en-US" sz="3600" b="0" i="0" u="none" strike="noStrike" cap="none" normalizeH="0" baseline="0" dirty="0">
                <a:ln>
                  <a:noFill/>
                </a:ln>
                <a:solidFill>
                  <a:schemeClr val="tx1"/>
                </a:solidFill>
                <a:effectLst/>
                <a:latin typeface="Arial" panose="020B0604020202020204" pitchFamily="34" charset="0"/>
              </a:rPr>
              <a:t>so no high frequencies fold back.</a:t>
            </a:r>
          </a:p>
        </p:txBody>
      </p:sp>
      <p:sp>
        <p:nvSpPr>
          <p:cNvPr id="4" name="Slide Number Placeholder 3">
            <a:extLst>
              <a:ext uri="{FF2B5EF4-FFF2-40B4-BE49-F238E27FC236}">
                <a16:creationId xmlns:a16="http://schemas.microsoft.com/office/drawing/2014/main" id="{D57F49CE-350B-082F-F6A0-4A39A1D43752}"/>
              </a:ext>
            </a:extLst>
          </p:cNvPr>
          <p:cNvSpPr>
            <a:spLocks noGrp="1"/>
          </p:cNvSpPr>
          <p:nvPr>
            <p:ph type="sldNum" sz="quarter" idx="12"/>
          </p:nvPr>
        </p:nvSpPr>
        <p:spPr/>
        <p:txBody>
          <a:bodyPr/>
          <a:lstStyle/>
          <a:p>
            <a:fld id="{9BB86F0A-B6B5-4A0A-A418-4F84A0C75D89}" type="slidenum">
              <a:rPr lang="en-US" smtClean="0"/>
              <a:t>30</a:t>
            </a:fld>
            <a:endParaRPr lang="en-US"/>
          </a:p>
        </p:txBody>
      </p:sp>
    </p:spTree>
    <p:extLst>
      <p:ext uri="{BB962C8B-B14F-4D97-AF65-F5344CB8AC3E}">
        <p14:creationId xmlns:p14="http://schemas.microsoft.com/office/powerpoint/2010/main" val="12257116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69C2F9F-7DDD-4AEF-236F-B2A5382F8F54}"/>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9635DC4-C656-3733-6514-F499756AB0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21985FC-882D-CC02-8C06-9E72121FC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EB79319-C0EE-F7D4-B760-9AF07C3172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E35BFF0-0DED-38E4-E567-DF61BE2FF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4A503820-2AAC-3097-E9CB-CE9723753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FFBB46EB-944F-C12F-9A5F-AEBA1E0FF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620782-0144-D1E0-02A5-FCD86F2CB96B}"/>
              </a:ext>
            </a:extLst>
          </p:cNvPr>
          <p:cNvSpPr>
            <a:spLocks noGrp="1"/>
          </p:cNvSpPr>
          <p:nvPr>
            <p:ph type="title"/>
          </p:nvPr>
        </p:nvSpPr>
        <p:spPr>
          <a:xfrm>
            <a:off x="461273" y="2906692"/>
            <a:ext cx="3115265" cy="1064892"/>
          </a:xfrm>
        </p:spPr>
        <p:txBody>
          <a:bodyPr anchor="b">
            <a:normAutofit fontScale="90000"/>
          </a:bodyPr>
          <a:lstStyle/>
          <a:p>
            <a:pPr algn="r"/>
            <a:r>
              <a:rPr lang="en-US" sz="4000" dirty="0">
                <a:solidFill>
                  <a:srgbClr val="FFFFFF"/>
                </a:solidFill>
              </a:rPr>
              <a:t>Aliasing Analogy</a:t>
            </a:r>
          </a:p>
        </p:txBody>
      </p:sp>
      <p:sp>
        <p:nvSpPr>
          <p:cNvPr id="3" name="Rectangle 1">
            <a:extLst>
              <a:ext uri="{FF2B5EF4-FFF2-40B4-BE49-F238E27FC236}">
                <a16:creationId xmlns:a16="http://schemas.microsoft.com/office/drawing/2014/main" id="{D04AB7FE-7579-65D9-5543-22A2009AFB8B}"/>
              </a:ext>
            </a:extLst>
          </p:cNvPr>
          <p:cNvSpPr>
            <a:spLocks noGrp="1" noChangeArrowheads="1"/>
          </p:cNvSpPr>
          <p:nvPr>
            <p:ph idx="1"/>
          </p:nvPr>
        </p:nvSpPr>
        <p:spPr bwMode="auto">
          <a:xfrm>
            <a:off x="4456636" y="2007977"/>
            <a:ext cx="7042839"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eaLnBrk="0" fontAlgn="base" hangingPunct="0">
              <a:lnSpc>
                <a:spcPct val="100000"/>
              </a:lnSpc>
              <a:spcBef>
                <a:spcPct val="0"/>
              </a:spcBef>
              <a:spcAft>
                <a:spcPct val="0"/>
              </a:spcAft>
              <a:buNone/>
            </a:pPr>
            <a:r>
              <a:rPr lang="en-US" sz="3600" dirty="0"/>
              <a:t>Think of a spinning wheel in a movie. If the frame rate (sampling) is too low, the wheel may look like it’s spinning slower, backwards, or standing still — that’s aliasing.</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D2EB6829-0CD0-5AFF-A12D-02D6CEC94653}"/>
              </a:ext>
            </a:extLst>
          </p:cNvPr>
          <p:cNvSpPr>
            <a:spLocks noGrp="1"/>
          </p:cNvSpPr>
          <p:nvPr>
            <p:ph type="sldNum" sz="quarter" idx="12"/>
          </p:nvPr>
        </p:nvSpPr>
        <p:spPr/>
        <p:txBody>
          <a:bodyPr/>
          <a:lstStyle/>
          <a:p>
            <a:fld id="{9BB86F0A-B6B5-4A0A-A418-4F84A0C75D89}" type="slidenum">
              <a:rPr lang="en-US" smtClean="0"/>
              <a:t>31</a:t>
            </a:fld>
            <a:endParaRPr lang="en-US"/>
          </a:p>
        </p:txBody>
      </p:sp>
    </p:spTree>
    <p:extLst>
      <p:ext uri="{BB962C8B-B14F-4D97-AF65-F5344CB8AC3E}">
        <p14:creationId xmlns:p14="http://schemas.microsoft.com/office/powerpoint/2010/main" val="41782911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042249D-CD4F-DC3A-D8B9-998675F9F63F}"/>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9D0BBD-8C83-D344-EDF3-5AA8585F64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B6A2B5A-7F4E-0E42-6776-EA4678892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AEAEFF0-27F9-09BF-1714-AEB665CA22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46DD194-4F9B-44BA-DC3A-2893183FE5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FD9D230-5689-61D2-F3A8-72562BDA35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1CF8BF7A-4BC4-EB83-26EC-F364475A6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CBAC84-C600-8ADA-6455-1EDD3E16EA4D}"/>
              </a:ext>
            </a:extLst>
          </p:cNvPr>
          <p:cNvSpPr>
            <a:spLocks noGrp="1"/>
          </p:cNvSpPr>
          <p:nvPr>
            <p:ph type="title"/>
          </p:nvPr>
        </p:nvSpPr>
        <p:spPr>
          <a:xfrm>
            <a:off x="461273" y="2896550"/>
            <a:ext cx="3115265" cy="1064892"/>
          </a:xfrm>
        </p:spPr>
        <p:txBody>
          <a:bodyPr anchor="b">
            <a:normAutofit fontScale="90000"/>
          </a:bodyPr>
          <a:lstStyle/>
          <a:p>
            <a:pPr algn="r"/>
            <a:r>
              <a:rPr lang="en-US" sz="4000" dirty="0">
                <a:solidFill>
                  <a:srgbClr val="FFFFFF"/>
                </a:solidFill>
              </a:rPr>
              <a:t>Sampling:</a:t>
            </a:r>
            <a:br>
              <a:rPr lang="en-US" sz="4000" dirty="0">
                <a:solidFill>
                  <a:srgbClr val="FFFFFF"/>
                </a:solidFill>
              </a:rPr>
            </a:br>
            <a:r>
              <a:rPr lang="en-US" sz="4000" dirty="0">
                <a:solidFill>
                  <a:srgbClr val="FFFFFF"/>
                </a:solidFill>
              </a:rPr>
              <a:t>Interpolation and Decimation</a:t>
            </a:r>
          </a:p>
        </p:txBody>
      </p:sp>
      <p:pic>
        <p:nvPicPr>
          <p:cNvPr id="7" name="Content Placeholder 6" descr="A diagram of a data flow&#10;&#10;AI-generated content may be incorrect.">
            <a:extLst>
              <a:ext uri="{FF2B5EF4-FFF2-40B4-BE49-F238E27FC236}">
                <a16:creationId xmlns:a16="http://schemas.microsoft.com/office/drawing/2014/main" id="{BE81E62C-A5DF-68CE-844A-4D18B482CB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10383" y="601676"/>
            <a:ext cx="7520344" cy="5388251"/>
          </a:xfrm>
        </p:spPr>
      </p:pic>
      <p:sp>
        <p:nvSpPr>
          <p:cNvPr id="3" name="Slide Number Placeholder 2">
            <a:extLst>
              <a:ext uri="{FF2B5EF4-FFF2-40B4-BE49-F238E27FC236}">
                <a16:creationId xmlns:a16="http://schemas.microsoft.com/office/drawing/2014/main" id="{7F378CBF-4448-8CA9-4FD1-19760208AF99}"/>
              </a:ext>
            </a:extLst>
          </p:cNvPr>
          <p:cNvSpPr>
            <a:spLocks noGrp="1"/>
          </p:cNvSpPr>
          <p:nvPr>
            <p:ph type="sldNum" sz="quarter" idx="12"/>
          </p:nvPr>
        </p:nvSpPr>
        <p:spPr/>
        <p:txBody>
          <a:bodyPr/>
          <a:lstStyle/>
          <a:p>
            <a:fld id="{9BB86F0A-B6B5-4A0A-A418-4F84A0C75D89}" type="slidenum">
              <a:rPr lang="en-US" smtClean="0"/>
              <a:t>32</a:t>
            </a:fld>
            <a:endParaRPr lang="en-US"/>
          </a:p>
        </p:txBody>
      </p:sp>
    </p:spTree>
    <p:extLst>
      <p:ext uri="{BB962C8B-B14F-4D97-AF65-F5344CB8AC3E}">
        <p14:creationId xmlns:p14="http://schemas.microsoft.com/office/powerpoint/2010/main" val="26764424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9C394F4-DDA0-F054-B67C-E6A2AEFBA636}"/>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46160AC-A2BE-FF97-3B13-F96A7F395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C64A03D-42AD-D641-EE03-200526585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4D8E3B7-1C96-B930-F3EB-9DF8729C5B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3E29A8E-B7B0-A99A-1E85-7B7065331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2FAD604-78B5-E3F1-E625-10568B413C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3C33E841-B9E1-B25A-E217-063B2F00E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EA602C-D58B-1249-35EF-F29CB365863B}"/>
              </a:ext>
            </a:extLst>
          </p:cNvPr>
          <p:cNvSpPr>
            <a:spLocks noGrp="1"/>
          </p:cNvSpPr>
          <p:nvPr>
            <p:ph type="title"/>
          </p:nvPr>
        </p:nvSpPr>
        <p:spPr>
          <a:xfrm>
            <a:off x="530099" y="2258347"/>
            <a:ext cx="3115265" cy="1601700"/>
          </a:xfrm>
        </p:spPr>
        <p:txBody>
          <a:bodyPr anchor="b">
            <a:normAutofit fontScale="90000"/>
          </a:bodyPr>
          <a:lstStyle/>
          <a:p>
            <a:pPr algn="r"/>
            <a:r>
              <a:rPr lang="en-US" sz="4000" dirty="0">
                <a:solidFill>
                  <a:srgbClr val="FFFFFF"/>
                </a:solidFill>
              </a:rPr>
              <a:t>Interpolation and </a:t>
            </a:r>
            <a:r>
              <a:rPr lang="en-US" sz="4000" dirty="0" err="1">
                <a:solidFill>
                  <a:srgbClr val="FFFFFF"/>
                </a:solidFill>
              </a:rPr>
              <a:t>Upsampling</a:t>
            </a:r>
            <a:endParaRPr lang="en-US" sz="4000" dirty="0">
              <a:solidFill>
                <a:srgbClr val="FFFFFF"/>
              </a:solidFill>
            </a:endParaRPr>
          </a:p>
        </p:txBody>
      </p:sp>
      <p:sp>
        <p:nvSpPr>
          <p:cNvPr id="3" name="Slide Number Placeholder 2">
            <a:extLst>
              <a:ext uri="{FF2B5EF4-FFF2-40B4-BE49-F238E27FC236}">
                <a16:creationId xmlns:a16="http://schemas.microsoft.com/office/drawing/2014/main" id="{71ECCE2A-A0A2-BCE9-5EC0-F8511965EDEB}"/>
              </a:ext>
            </a:extLst>
          </p:cNvPr>
          <p:cNvSpPr>
            <a:spLocks noGrp="1"/>
          </p:cNvSpPr>
          <p:nvPr>
            <p:ph type="sldNum" sz="quarter" idx="12"/>
          </p:nvPr>
        </p:nvSpPr>
        <p:spPr/>
        <p:txBody>
          <a:bodyPr/>
          <a:lstStyle/>
          <a:p>
            <a:fld id="{9BB86F0A-B6B5-4A0A-A418-4F84A0C75D89}" type="slidenum">
              <a:rPr lang="en-US" smtClean="0"/>
              <a:t>33</a:t>
            </a:fld>
            <a:endParaRPr lang="en-US"/>
          </a:p>
        </p:txBody>
      </p:sp>
      <p:sp>
        <p:nvSpPr>
          <p:cNvPr id="5" name="Content Placeholder 4">
            <a:extLst>
              <a:ext uri="{FF2B5EF4-FFF2-40B4-BE49-F238E27FC236}">
                <a16:creationId xmlns:a16="http://schemas.microsoft.com/office/drawing/2014/main" id="{AFA3EEAC-E9F0-806C-F854-E06B4357EF4E}"/>
              </a:ext>
            </a:extLst>
          </p:cNvPr>
          <p:cNvSpPr>
            <a:spLocks noGrp="1"/>
          </p:cNvSpPr>
          <p:nvPr>
            <p:ph idx="1"/>
          </p:nvPr>
        </p:nvSpPr>
        <p:spPr>
          <a:xfrm>
            <a:off x="4646149" y="1253327"/>
            <a:ext cx="6663813" cy="4351338"/>
          </a:xfrm>
        </p:spPr>
        <p:txBody>
          <a:bodyPr/>
          <a:lstStyle/>
          <a:p>
            <a:r>
              <a:rPr lang="en-US" dirty="0">
                <a:hlinkClick r:id="rId2"/>
              </a:rPr>
              <a:t>Interpolation</a:t>
            </a:r>
            <a:r>
              <a:rPr lang="en-US" dirty="0"/>
              <a:t> in the process of increasing the number of samples between two known data points. Interpolation in DSP increases the number of samples between discrete-time samples through the process of </a:t>
            </a:r>
            <a:r>
              <a:rPr lang="en-US" dirty="0" err="1"/>
              <a:t>upsampling</a:t>
            </a:r>
            <a:r>
              <a:rPr lang="en-US" dirty="0"/>
              <a:t> and low pass filtering. Interpolation increases the sampling rate for a signal such that a signal will appear to be sampled at a higher frequency.</a:t>
            </a:r>
          </a:p>
        </p:txBody>
      </p:sp>
    </p:spTree>
    <p:extLst>
      <p:ext uri="{BB962C8B-B14F-4D97-AF65-F5344CB8AC3E}">
        <p14:creationId xmlns:p14="http://schemas.microsoft.com/office/powerpoint/2010/main" val="7522114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A280268-F0F2-09DE-E2A8-7F4DC04A70E0}"/>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DE1E751-9C0E-7E60-2703-93AB204A6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1915E60-C08A-B2A2-72FD-8C6C02994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1291C4-E0D4-5850-BD7F-B7DCA924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DBF8089-F082-B472-EDDA-87A186A50B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E28721E3-B185-B3EA-0B95-6313E5644A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56B49F14-71E7-A8DB-0BC5-9352C57A5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64470B-F8A9-0236-2887-01EB1E0EE9F3}"/>
              </a:ext>
            </a:extLst>
          </p:cNvPr>
          <p:cNvSpPr>
            <a:spLocks noGrp="1"/>
          </p:cNvSpPr>
          <p:nvPr>
            <p:ph type="title"/>
          </p:nvPr>
        </p:nvSpPr>
        <p:spPr>
          <a:xfrm>
            <a:off x="530099" y="2258347"/>
            <a:ext cx="3115265" cy="1601700"/>
          </a:xfrm>
        </p:spPr>
        <p:txBody>
          <a:bodyPr anchor="b">
            <a:normAutofit fontScale="90000"/>
          </a:bodyPr>
          <a:lstStyle/>
          <a:p>
            <a:pPr algn="r"/>
            <a:r>
              <a:rPr lang="en-US" sz="4000" dirty="0">
                <a:solidFill>
                  <a:srgbClr val="FFFFFF"/>
                </a:solidFill>
              </a:rPr>
              <a:t>Interpolation and </a:t>
            </a:r>
            <a:r>
              <a:rPr lang="en-US" sz="4000" dirty="0" err="1">
                <a:solidFill>
                  <a:srgbClr val="FFFFFF"/>
                </a:solidFill>
              </a:rPr>
              <a:t>Upsampling</a:t>
            </a:r>
            <a:r>
              <a:rPr lang="en-US" sz="4000" dirty="0">
                <a:solidFill>
                  <a:srgbClr val="FFFFFF"/>
                </a:solidFill>
              </a:rPr>
              <a:t> Continued</a:t>
            </a:r>
          </a:p>
        </p:txBody>
      </p:sp>
      <p:sp>
        <p:nvSpPr>
          <p:cNvPr id="3" name="Slide Number Placeholder 2">
            <a:extLst>
              <a:ext uri="{FF2B5EF4-FFF2-40B4-BE49-F238E27FC236}">
                <a16:creationId xmlns:a16="http://schemas.microsoft.com/office/drawing/2014/main" id="{ABF3D0CA-0403-CAAE-75CF-079379ABFC62}"/>
              </a:ext>
            </a:extLst>
          </p:cNvPr>
          <p:cNvSpPr>
            <a:spLocks noGrp="1"/>
          </p:cNvSpPr>
          <p:nvPr>
            <p:ph type="sldNum" sz="quarter" idx="12"/>
          </p:nvPr>
        </p:nvSpPr>
        <p:spPr/>
        <p:txBody>
          <a:bodyPr/>
          <a:lstStyle/>
          <a:p>
            <a:fld id="{9BB86F0A-B6B5-4A0A-A418-4F84A0C75D89}" type="slidenum">
              <a:rPr lang="en-US" smtClean="0"/>
              <a:t>34</a:t>
            </a:fld>
            <a:endParaRPr lang="en-US" dirty="0"/>
          </a:p>
        </p:txBody>
      </p:sp>
      <p:pic>
        <p:nvPicPr>
          <p:cNvPr id="6" name="Content Placeholder 5" descr="A graph of sine wave&#10;&#10;AI-generated content may be incorrect.">
            <a:extLst>
              <a:ext uri="{FF2B5EF4-FFF2-40B4-BE49-F238E27FC236}">
                <a16:creationId xmlns:a16="http://schemas.microsoft.com/office/drawing/2014/main" id="{E385E35C-558C-98DB-295C-E0DEFA3852C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5052" y="303647"/>
            <a:ext cx="6317130" cy="3847833"/>
          </a:xfrm>
        </p:spPr>
      </p:pic>
      <p:sp>
        <p:nvSpPr>
          <p:cNvPr id="7" name="TextBox 6">
            <a:extLst>
              <a:ext uri="{FF2B5EF4-FFF2-40B4-BE49-F238E27FC236}">
                <a16:creationId xmlns:a16="http://schemas.microsoft.com/office/drawing/2014/main" id="{FF61C212-A88C-F03C-3434-DD276F9C2FE6}"/>
              </a:ext>
            </a:extLst>
          </p:cNvPr>
          <p:cNvSpPr txBox="1"/>
          <p:nvPr/>
        </p:nvSpPr>
        <p:spPr>
          <a:xfrm>
            <a:off x="4226404" y="3980291"/>
            <a:ext cx="7855527" cy="2308324"/>
          </a:xfrm>
          <a:prstGeom prst="rect">
            <a:avLst/>
          </a:prstGeom>
          <a:noFill/>
        </p:spPr>
        <p:txBody>
          <a:bodyPr wrap="square" rtlCol="0">
            <a:spAutoFit/>
          </a:bodyPr>
          <a:lstStyle/>
          <a:p>
            <a:r>
              <a:rPr lang="en-US" sz="2400" dirty="0"/>
              <a:t>Figure 1 shows the same sine wave with two sampling rates. Interpolation by 5 increases the number of samples, from 15 samples in low sampling rate sine wave to 125 samples in the high sampling rate sine wave. Interpolation is a two step process: </a:t>
            </a:r>
            <a:r>
              <a:rPr lang="en-US" sz="2400" dirty="0" err="1"/>
              <a:t>upsampling</a:t>
            </a:r>
            <a:r>
              <a:rPr lang="en-US" sz="2400" dirty="0"/>
              <a:t> followed by low pass filtering.</a:t>
            </a:r>
          </a:p>
        </p:txBody>
      </p:sp>
    </p:spTree>
    <p:extLst>
      <p:ext uri="{BB962C8B-B14F-4D97-AF65-F5344CB8AC3E}">
        <p14:creationId xmlns:p14="http://schemas.microsoft.com/office/powerpoint/2010/main" val="696845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4B62C75-22C1-D581-A684-3357EFAC9B89}"/>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B69A6F-4FF4-74A7-7186-C6800F7F8B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34B0037-38B0-EDA1-264C-55E1F9211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241CF2E-16E6-7D9C-68A4-A2B04C562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AB53B57-F214-C500-E4E3-81E8A224F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6ADF1B28-2288-F62F-3644-071F2457B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07C0EDC3-AFDF-617D-570B-1B10D11A7F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65E565-4CDB-3A28-F909-BAB4DD52920E}"/>
              </a:ext>
            </a:extLst>
          </p:cNvPr>
          <p:cNvSpPr>
            <a:spLocks noGrp="1"/>
          </p:cNvSpPr>
          <p:nvPr>
            <p:ph type="title"/>
          </p:nvPr>
        </p:nvSpPr>
        <p:spPr>
          <a:xfrm>
            <a:off x="530099" y="2258347"/>
            <a:ext cx="3115265" cy="1601700"/>
          </a:xfrm>
        </p:spPr>
        <p:txBody>
          <a:bodyPr anchor="b">
            <a:normAutofit fontScale="90000"/>
          </a:bodyPr>
          <a:lstStyle/>
          <a:p>
            <a:pPr algn="r"/>
            <a:r>
              <a:rPr lang="en-US" sz="4000" dirty="0">
                <a:solidFill>
                  <a:srgbClr val="FFFFFF"/>
                </a:solidFill>
              </a:rPr>
              <a:t>Interpolation and </a:t>
            </a:r>
            <a:r>
              <a:rPr lang="en-US" sz="4000" dirty="0" err="1">
                <a:solidFill>
                  <a:srgbClr val="FFFFFF"/>
                </a:solidFill>
              </a:rPr>
              <a:t>Upsampling</a:t>
            </a:r>
            <a:endParaRPr lang="en-US" sz="4000" dirty="0">
              <a:solidFill>
                <a:srgbClr val="FFFFFF"/>
              </a:solidFill>
            </a:endParaRPr>
          </a:p>
        </p:txBody>
      </p:sp>
      <p:sp>
        <p:nvSpPr>
          <p:cNvPr id="3" name="Slide Number Placeholder 2">
            <a:extLst>
              <a:ext uri="{FF2B5EF4-FFF2-40B4-BE49-F238E27FC236}">
                <a16:creationId xmlns:a16="http://schemas.microsoft.com/office/drawing/2014/main" id="{3C1BFD9B-4744-8E0A-A9A6-CABAF1968391}"/>
              </a:ext>
            </a:extLst>
          </p:cNvPr>
          <p:cNvSpPr>
            <a:spLocks noGrp="1"/>
          </p:cNvSpPr>
          <p:nvPr>
            <p:ph type="sldNum" sz="quarter" idx="12"/>
          </p:nvPr>
        </p:nvSpPr>
        <p:spPr/>
        <p:txBody>
          <a:bodyPr/>
          <a:lstStyle/>
          <a:p>
            <a:fld id="{9BB86F0A-B6B5-4A0A-A418-4F84A0C75D89}" type="slidenum">
              <a:rPr lang="en-US" smtClean="0"/>
              <a:t>35</a:t>
            </a:fld>
            <a:endParaRPr lang="en-US"/>
          </a:p>
        </p:txBody>
      </p:sp>
      <p:pic>
        <p:nvPicPr>
          <p:cNvPr id="6" name="Content Placeholder 5" descr="A graph of a sine wave&#10;&#10;AI-generated content may be incorrect.">
            <a:extLst>
              <a:ext uri="{FF2B5EF4-FFF2-40B4-BE49-F238E27FC236}">
                <a16:creationId xmlns:a16="http://schemas.microsoft.com/office/drawing/2014/main" id="{D7CB0C0D-D698-3394-97FB-1709FF4E80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46687" y="136525"/>
            <a:ext cx="6662737" cy="3765895"/>
          </a:xfrm>
        </p:spPr>
      </p:pic>
      <p:sp>
        <p:nvSpPr>
          <p:cNvPr id="7" name="TextBox 6">
            <a:extLst>
              <a:ext uri="{FF2B5EF4-FFF2-40B4-BE49-F238E27FC236}">
                <a16:creationId xmlns:a16="http://schemas.microsoft.com/office/drawing/2014/main" id="{27D7E879-85B5-ECB7-C95C-01B62A1B2442}"/>
              </a:ext>
            </a:extLst>
          </p:cNvPr>
          <p:cNvSpPr txBox="1"/>
          <p:nvPr/>
        </p:nvSpPr>
        <p:spPr>
          <a:xfrm>
            <a:off x="4037824" y="4118326"/>
            <a:ext cx="8154176" cy="2523768"/>
          </a:xfrm>
          <a:prstGeom prst="rect">
            <a:avLst/>
          </a:prstGeom>
          <a:noFill/>
        </p:spPr>
        <p:txBody>
          <a:bodyPr wrap="square" rtlCol="0">
            <a:spAutoFit/>
          </a:bodyPr>
          <a:lstStyle/>
          <a:p>
            <a:r>
              <a:rPr lang="en-US" sz="2000" dirty="0" err="1"/>
              <a:t>Upsampling</a:t>
            </a:r>
            <a:r>
              <a:rPr lang="en-US" sz="2000" dirty="0"/>
              <a:t> is the process of zero-padding a time-series. </a:t>
            </a:r>
            <a:r>
              <a:rPr lang="en-US" sz="2000" dirty="0" err="1"/>
              <a:t>Upsampling</a:t>
            </a:r>
            <a:r>
              <a:rPr lang="en-US" sz="2000" dirty="0"/>
              <a:t> by M increases the number of samples by M through inserting M-1 zero samples after each input sample. Figure 2 shows the low sample rate sine wave being </a:t>
            </a:r>
            <a:r>
              <a:rPr lang="en-US" sz="2000" dirty="0" err="1"/>
              <a:t>upsampled</a:t>
            </a:r>
            <a:r>
              <a:rPr lang="en-US" sz="2000" dirty="0"/>
              <a:t> by 5. Each sample is followed by 4 zeros.</a:t>
            </a:r>
          </a:p>
          <a:p>
            <a:r>
              <a:rPr lang="en-US" sz="2000" dirty="0"/>
              <a:t>Increasing the number of output samples for every 1 input sample increases the sample rate. Increasing the number of samples by 5 equivalently increases the sampling rate by a factor of 5.</a:t>
            </a:r>
          </a:p>
          <a:p>
            <a:endParaRPr lang="en-US" dirty="0"/>
          </a:p>
        </p:txBody>
      </p:sp>
    </p:spTree>
    <p:extLst>
      <p:ext uri="{BB962C8B-B14F-4D97-AF65-F5344CB8AC3E}">
        <p14:creationId xmlns:p14="http://schemas.microsoft.com/office/powerpoint/2010/main" val="2241154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029DD90-648A-1165-A8C4-98C1DF275300}"/>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F24978-01D3-0A24-D349-5CEDA95E63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39ABA2D-5F59-D055-69C4-264E9F7EB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BC99989-AB28-654E-7606-E4ACF3CCF9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894B18F-ADAC-D77B-BF60-2D8F31456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60FF0AF9-7B9F-C98F-F755-276E5E669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9C6FC8F1-AF96-CCE0-6BF8-8CD5A54DC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C2C86A-6896-627C-25D1-94CBB60A5784}"/>
              </a:ext>
            </a:extLst>
          </p:cNvPr>
          <p:cNvSpPr>
            <a:spLocks noGrp="1"/>
          </p:cNvSpPr>
          <p:nvPr>
            <p:ph type="title"/>
          </p:nvPr>
        </p:nvSpPr>
        <p:spPr>
          <a:xfrm>
            <a:off x="530099" y="2258347"/>
            <a:ext cx="3115265" cy="1601700"/>
          </a:xfrm>
        </p:spPr>
        <p:txBody>
          <a:bodyPr anchor="b">
            <a:normAutofit fontScale="90000"/>
          </a:bodyPr>
          <a:lstStyle/>
          <a:p>
            <a:pPr algn="r"/>
            <a:r>
              <a:rPr lang="en-US" sz="4000" dirty="0">
                <a:solidFill>
                  <a:srgbClr val="FFFFFF"/>
                </a:solidFill>
              </a:rPr>
              <a:t>Interpolation and </a:t>
            </a:r>
            <a:r>
              <a:rPr lang="en-US" sz="4000" dirty="0" err="1">
                <a:solidFill>
                  <a:srgbClr val="FFFFFF"/>
                </a:solidFill>
              </a:rPr>
              <a:t>Upsampling</a:t>
            </a:r>
            <a:endParaRPr lang="en-US" sz="4000" dirty="0">
              <a:solidFill>
                <a:srgbClr val="FFFFFF"/>
              </a:solidFill>
            </a:endParaRPr>
          </a:p>
        </p:txBody>
      </p:sp>
      <p:sp>
        <p:nvSpPr>
          <p:cNvPr id="3" name="Slide Number Placeholder 2">
            <a:extLst>
              <a:ext uri="{FF2B5EF4-FFF2-40B4-BE49-F238E27FC236}">
                <a16:creationId xmlns:a16="http://schemas.microsoft.com/office/drawing/2014/main" id="{1A0EFC61-55D5-3FA5-0EF3-57D902611A2B}"/>
              </a:ext>
            </a:extLst>
          </p:cNvPr>
          <p:cNvSpPr>
            <a:spLocks noGrp="1"/>
          </p:cNvSpPr>
          <p:nvPr>
            <p:ph type="sldNum" sz="quarter" idx="12"/>
          </p:nvPr>
        </p:nvSpPr>
        <p:spPr/>
        <p:txBody>
          <a:bodyPr/>
          <a:lstStyle/>
          <a:p>
            <a:fld id="{9BB86F0A-B6B5-4A0A-A418-4F84A0C75D89}" type="slidenum">
              <a:rPr lang="en-US" smtClean="0"/>
              <a:t>36</a:t>
            </a:fld>
            <a:endParaRPr lang="en-US"/>
          </a:p>
        </p:txBody>
      </p:sp>
      <p:pic>
        <p:nvPicPr>
          <p:cNvPr id="6" name="Content Placeholder 5" descr="A graph of a wave&#10;&#10;AI-generated content may be incorrect.">
            <a:extLst>
              <a:ext uri="{FF2B5EF4-FFF2-40B4-BE49-F238E27FC236}">
                <a16:creationId xmlns:a16="http://schemas.microsoft.com/office/drawing/2014/main" id="{01A8713E-E4B5-E07A-38BB-7223852EE2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83538" y="606701"/>
            <a:ext cx="6662737" cy="3647956"/>
          </a:xfrm>
        </p:spPr>
      </p:pic>
      <p:sp>
        <p:nvSpPr>
          <p:cNvPr id="7" name="TextBox 6">
            <a:extLst>
              <a:ext uri="{FF2B5EF4-FFF2-40B4-BE49-F238E27FC236}">
                <a16:creationId xmlns:a16="http://schemas.microsoft.com/office/drawing/2014/main" id="{3908993D-5A8A-5198-C52C-558C3B757EEB}"/>
              </a:ext>
            </a:extLst>
          </p:cNvPr>
          <p:cNvSpPr txBox="1"/>
          <p:nvPr/>
        </p:nvSpPr>
        <p:spPr>
          <a:xfrm>
            <a:off x="4323844" y="4356016"/>
            <a:ext cx="7582123" cy="2062103"/>
          </a:xfrm>
          <a:prstGeom prst="rect">
            <a:avLst/>
          </a:prstGeom>
          <a:noFill/>
        </p:spPr>
        <p:txBody>
          <a:bodyPr wrap="square" rtlCol="0">
            <a:spAutoFit/>
          </a:bodyPr>
          <a:lstStyle/>
          <a:p>
            <a:r>
              <a:rPr lang="en-US" sz="3200" dirty="0"/>
              <a:t>Low pass filtering is needed to smooth the zero-padded signal to fill in the gaps between the non-zero samples.  See Figure 3.</a:t>
            </a:r>
          </a:p>
        </p:txBody>
      </p:sp>
    </p:spTree>
    <p:extLst>
      <p:ext uri="{BB962C8B-B14F-4D97-AF65-F5344CB8AC3E}">
        <p14:creationId xmlns:p14="http://schemas.microsoft.com/office/powerpoint/2010/main" val="39387089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D0ED56C-BFEA-990C-3D99-B5F6CDB11EB3}"/>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F3F18FB-534A-5C00-F626-C11C560DC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FB490F7-0B47-998A-BC38-9B1F9F4814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C7BEF23-1C1E-8E43-417F-6AC804945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8F3F690-4F26-BC53-1AB3-49DC5CEF8E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015683E5-1642-9784-670C-03ADF0521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0EF32C79-4E89-FBB2-47C1-F5737ECD26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FD3648-36CE-02A9-F456-5808B96C4E54}"/>
              </a:ext>
            </a:extLst>
          </p:cNvPr>
          <p:cNvSpPr>
            <a:spLocks noGrp="1"/>
          </p:cNvSpPr>
          <p:nvPr>
            <p:ph type="title"/>
          </p:nvPr>
        </p:nvSpPr>
        <p:spPr>
          <a:xfrm>
            <a:off x="530099" y="2258347"/>
            <a:ext cx="3115265" cy="1601700"/>
          </a:xfrm>
        </p:spPr>
        <p:txBody>
          <a:bodyPr anchor="b">
            <a:normAutofit fontScale="90000"/>
          </a:bodyPr>
          <a:lstStyle/>
          <a:p>
            <a:pPr algn="r"/>
            <a:r>
              <a:rPr lang="en-US" sz="4000" dirty="0">
                <a:solidFill>
                  <a:srgbClr val="FFFFFF"/>
                </a:solidFill>
              </a:rPr>
              <a:t>Interpolation and </a:t>
            </a:r>
            <a:r>
              <a:rPr lang="en-US" sz="4000" dirty="0" err="1">
                <a:solidFill>
                  <a:srgbClr val="FFFFFF"/>
                </a:solidFill>
              </a:rPr>
              <a:t>Upsampling</a:t>
            </a:r>
            <a:endParaRPr lang="en-US" sz="4000" dirty="0">
              <a:solidFill>
                <a:srgbClr val="FFFFFF"/>
              </a:solidFill>
            </a:endParaRPr>
          </a:p>
        </p:txBody>
      </p:sp>
      <p:sp>
        <p:nvSpPr>
          <p:cNvPr id="3" name="Slide Number Placeholder 2">
            <a:extLst>
              <a:ext uri="{FF2B5EF4-FFF2-40B4-BE49-F238E27FC236}">
                <a16:creationId xmlns:a16="http://schemas.microsoft.com/office/drawing/2014/main" id="{7AF8032E-02DC-120B-0FB4-A6FF7D3CEED0}"/>
              </a:ext>
            </a:extLst>
          </p:cNvPr>
          <p:cNvSpPr>
            <a:spLocks noGrp="1"/>
          </p:cNvSpPr>
          <p:nvPr>
            <p:ph type="sldNum" sz="quarter" idx="12"/>
          </p:nvPr>
        </p:nvSpPr>
        <p:spPr/>
        <p:txBody>
          <a:bodyPr/>
          <a:lstStyle/>
          <a:p>
            <a:fld id="{9BB86F0A-B6B5-4A0A-A418-4F84A0C75D89}" type="slidenum">
              <a:rPr lang="en-US" smtClean="0"/>
              <a:t>37</a:t>
            </a:fld>
            <a:endParaRPr lang="en-US"/>
          </a:p>
        </p:txBody>
      </p:sp>
      <p:sp>
        <p:nvSpPr>
          <p:cNvPr id="7" name="TextBox 6">
            <a:extLst>
              <a:ext uri="{FF2B5EF4-FFF2-40B4-BE49-F238E27FC236}">
                <a16:creationId xmlns:a16="http://schemas.microsoft.com/office/drawing/2014/main" id="{E5A70B87-1F52-0C20-7D2A-BDF244189A67}"/>
              </a:ext>
            </a:extLst>
          </p:cNvPr>
          <p:cNvSpPr txBox="1"/>
          <p:nvPr/>
        </p:nvSpPr>
        <p:spPr>
          <a:xfrm>
            <a:off x="4323844" y="4356016"/>
            <a:ext cx="7582123" cy="1569660"/>
          </a:xfrm>
          <a:prstGeom prst="rect">
            <a:avLst/>
          </a:prstGeom>
          <a:noFill/>
        </p:spPr>
        <p:txBody>
          <a:bodyPr wrap="square" rtlCol="0">
            <a:spAutoFit/>
          </a:bodyPr>
          <a:lstStyle/>
          <a:p>
            <a:r>
              <a:rPr lang="en-US" sz="3200" dirty="0"/>
              <a:t>Figure 4: The sine wave after interpolation matches the sine wave which was natively sampled at a higher rate.</a:t>
            </a:r>
          </a:p>
        </p:txBody>
      </p:sp>
      <p:pic>
        <p:nvPicPr>
          <p:cNvPr id="17" name="Content Placeholder 16" descr="A graph of a sine wave&#10;&#10;AI-generated content may be incorrect.">
            <a:extLst>
              <a:ext uri="{FF2B5EF4-FFF2-40B4-BE49-F238E27FC236}">
                <a16:creationId xmlns:a16="http://schemas.microsoft.com/office/drawing/2014/main" id="{78F78427-5F95-9C5F-AD08-64E687EFDF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52547" y="-8318"/>
            <a:ext cx="7506834" cy="4148275"/>
          </a:xfrm>
        </p:spPr>
      </p:pic>
    </p:spTree>
    <p:extLst>
      <p:ext uri="{BB962C8B-B14F-4D97-AF65-F5344CB8AC3E}">
        <p14:creationId xmlns:p14="http://schemas.microsoft.com/office/powerpoint/2010/main" val="37710188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CDCEF09-D27A-74CB-5D3E-A7D6275661DE}"/>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2C3EA9D-4BD8-7C6C-16CF-9AA48D06B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8BD92DC-85F7-CFBA-4504-1D307242D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049C089-0DFC-FAA2-03D1-CC33BD921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CE3C726-FC2A-BBCC-CA6D-2986124D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EC4DC80-07DD-CC42-DA69-42AB5128E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BF46F0B9-F1E6-E073-4A41-B0B2D68697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96509A-64CB-8C74-68C9-B517F4FF5840}"/>
              </a:ext>
            </a:extLst>
          </p:cNvPr>
          <p:cNvSpPr>
            <a:spLocks noGrp="1"/>
          </p:cNvSpPr>
          <p:nvPr>
            <p:ph type="title"/>
          </p:nvPr>
        </p:nvSpPr>
        <p:spPr>
          <a:xfrm>
            <a:off x="461273" y="2896550"/>
            <a:ext cx="3115265" cy="1064892"/>
          </a:xfrm>
        </p:spPr>
        <p:txBody>
          <a:bodyPr anchor="b">
            <a:normAutofit fontScale="90000"/>
          </a:bodyPr>
          <a:lstStyle/>
          <a:p>
            <a:pPr algn="r"/>
            <a:r>
              <a:rPr lang="en-US" sz="4000" dirty="0">
                <a:solidFill>
                  <a:srgbClr val="FFFFFF"/>
                </a:solidFill>
              </a:rPr>
              <a:t>Sampling:</a:t>
            </a:r>
            <a:br>
              <a:rPr lang="en-US" sz="4000" dirty="0">
                <a:solidFill>
                  <a:srgbClr val="FFFFFF"/>
                </a:solidFill>
              </a:rPr>
            </a:br>
            <a:r>
              <a:rPr lang="en-US" sz="4000" dirty="0">
                <a:solidFill>
                  <a:srgbClr val="FFFFFF"/>
                </a:solidFill>
              </a:rPr>
              <a:t>Decimation</a:t>
            </a:r>
          </a:p>
        </p:txBody>
      </p:sp>
      <p:pic>
        <p:nvPicPr>
          <p:cNvPr id="6" name="Content Placeholder 5" descr="A diagram of a graph&#10;&#10;AI-generated content may be incorrect.">
            <a:extLst>
              <a:ext uri="{FF2B5EF4-FFF2-40B4-BE49-F238E27FC236}">
                <a16:creationId xmlns:a16="http://schemas.microsoft.com/office/drawing/2014/main" id="{1C94FF04-85FC-7A68-909C-AB8E8D7560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87243" y="1091655"/>
            <a:ext cx="7655327" cy="5739573"/>
          </a:xfrm>
        </p:spPr>
      </p:pic>
      <p:sp>
        <p:nvSpPr>
          <p:cNvPr id="3" name="Slide Number Placeholder 2">
            <a:extLst>
              <a:ext uri="{FF2B5EF4-FFF2-40B4-BE49-F238E27FC236}">
                <a16:creationId xmlns:a16="http://schemas.microsoft.com/office/drawing/2014/main" id="{86C5691C-97E0-65FC-773E-587883388F5F}"/>
              </a:ext>
            </a:extLst>
          </p:cNvPr>
          <p:cNvSpPr>
            <a:spLocks noGrp="1"/>
          </p:cNvSpPr>
          <p:nvPr>
            <p:ph type="sldNum" sz="quarter" idx="12"/>
          </p:nvPr>
        </p:nvSpPr>
        <p:spPr/>
        <p:txBody>
          <a:bodyPr/>
          <a:lstStyle/>
          <a:p>
            <a:fld id="{9BB86F0A-B6B5-4A0A-A418-4F84A0C75D89}" type="slidenum">
              <a:rPr lang="en-US" smtClean="0"/>
              <a:t>38</a:t>
            </a:fld>
            <a:endParaRPr lang="en-US"/>
          </a:p>
        </p:txBody>
      </p:sp>
    </p:spTree>
    <p:extLst>
      <p:ext uri="{BB962C8B-B14F-4D97-AF65-F5344CB8AC3E}">
        <p14:creationId xmlns:p14="http://schemas.microsoft.com/office/powerpoint/2010/main" val="1988704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3D22860-A316-D426-190F-71FC01262EEA}"/>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B46A9DD-4FF6-E78D-2ADA-630B0CCE53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A1DF927-9745-0008-7D46-A136A6508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ADD58BC-0719-C944-75FE-0B5D7B624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99694D3-FE77-C0B4-EFB0-4E253303C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959E70D-6C56-FBC5-7CA6-6B44250243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C83D4606-B9F1-1653-13F7-0A6F194CBD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E72E65-CFE7-5DC2-C53D-2D68C6E330FE}"/>
              </a:ext>
            </a:extLst>
          </p:cNvPr>
          <p:cNvSpPr>
            <a:spLocks noGrp="1"/>
          </p:cNvSpPr>
          <p:nvPr>
            <p:ph type="title"/>
          </p:nvPr>
        </p:nvSpPr>
        <p:spPr>
          <a:xfrm>
            <a:off x="461273" y="2830463"/>
            <a:ext cx="3115265" cy="1197066"/>
          </a:xfrm>
        </p:spPr>
        <p:txBody>
          <a:bodyPr anchor="b">
            <a:normAutofit/>
          </a:bodyPr>
          <a:lstStyle/>
          <a:p>
            <a:pPr algn="r"/>
            <a:r>
              <a:rPr lang="en-US" sz="4000" dirty="0">
                <a:solidFill>
                  <a:srgbClr val="FFFFFF"/>
                </a:solidFill>
              </a:rPr>
              <a:t>Complex Samples </a:t>
            </a:r>
          </a:p>
        </p:txBody>
      </p:sp>
      <p:pic>
        <p:nvPicPr>
          <p:cNvPr id="15" name="Content Placeholder 14" descr="A diagram of a graph&#10;&#10;AI-generated content may be incorrect.">
            <a:extLst>
              <a:ext uri="{FF2B5EF4-FFF2-40B4-BE49-F238E27FC236}">
                <a16:creationId xmlns:a16="http://schemas.microsoft.com/office/drawing/2014/main" id="{F0B21250-6C03-4F8D-AD1F-BC207D75B8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69117" y="712542"/>
            <a:ext cx="6937170" cy="5432916"/>
          </a:xfrm>
        </p:spPr>
      </p:pic>
      <p:sp>
        <p:nvSpPr>
          <p:cNvPr id="3" name="Slide Number Placeholder 2">
            <a:extLst>
              <a:ext uri="{FF2B5EF4-FFF2-40B4-BE49-F238E27FC236}">
                <a16:creationId xmlns:a16="http://schemas.microsoft.com/office/drawing/2014/main" id="{DA9432E5-47FC-114C-2D84-13F4657F0848}"/>
              </a:ext>
            </a:extLst>
          </p:cNvPr>
          <p:cNvSpPr>
            <a:spLocks noGrp="1"/>
          </p:cNvSpPr>
          <p:nvPr>
            <p:ph type="sldNum" sz="quarter" idx="12"/>
          </p:nvPr>
        </p:nvSpPr>
        <p:spPr/>
        <p:txBody>
          <a:bodyPr/>
          <a:lstStyle/>
          <a:p>
            <a:fld id="{9BB86F0A-B6B5-4A0A-A418-4F84A0C75D89}" type="slidenum">
              <a:rPr lang="en-US" smtClean="0"/>
              <a:t>39</a:t>
            </a:fld>
            <a:endParaRPr lang="en-US"/>
          </a:p>
        </p:txBody>
      </p:sp>
    </p:spTree>
    <p:extLst>
      <p:ext uri="{BB962C8B-B14F-4D97-AF65-F5344CB8AC3E}">
        <p14:creationId xmlns:p14="http://schemas.microsoft.com/office/powerpoint/2010/main" val="2670890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B26C03-88A4-8DC0-8A4F-921C1C76A2F6}"/>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What is an SDR?</a:t>
            </a:r>
          </a:p>
        </p:txBody>
      </p:sp>
      <p:sp>
        <p:nvSpPr>
          <p:cNvPr id="3" name="Content Placeholder 2">
            <a:extLst>
              <a:ext uri="{FF2B5EF4-FFF2-40B4-BE49-F238E27FC236}">
                <a16:creationId xmlns:a16="http://schemas.microsoft.com/office/drawing/2014/main" id="{24909BAD-D8DE-7B5A-609A-FC532EA567F1}"/>
              </a:ext>
            </a:extLst>
          </p:cNvPr>
          <p:cNvSpPr>
            <a:spLocks noGrp="1"/>
          </p:cNvSpPr>
          <p:nvPr>
            <p:ph idx="1"/>
          </p:nvPr>
        </p:nvSpPr>
        <p:spPr>
          <a:xfrm>
            <a:off x="4810259" y="649480"/>
            <a:ext cx="6555347" cy="5546047"/>
          </a:xfrm>
        </p:spPr>
        <p:txBody>
          <a:bodyPr anchor="ctr">
            <a:normAutofit/>
          </a:bodyPr>
          <a:lstStyle/>
          <a:p>
            <a:r>
              <a:rPr lang="en-US" sz="3200" dirty="0"/>
              <a:t>A </a:t>
            </a:r>
            <a:r>
              <a:rPr lang="en-US" sz="3200" b="1" dirty="0"/>
              <a:t>Software-Defined Radio (SDR)</a:t>
            </a:r>
            <a:r>
              <a:rPr lang="en-US" sz="3200" dirty="0"/>
              <a:t> is a radio communication system where traditional hardware components like mixers, filters, amplifiers, </a:t>
            </a:r>
            <a:r>
              <a:rPr lang="en-US" sz="2800" dirty="0"/>
              <a:t>modulators/demodulators, and detectors—are replaced or implemented by software running on a computer or embedded system.</a:t>
            </a:r>
          </a:p>
        </p:txBody>
      </p:sp>
      <p:sp>
        <p:nvSpPr>
          <p:cNvPr id="4" name="Slide Number Placeholder 3">
            <a:extLst>
              <a:ext uri="{FF2B5EF4-FFF2-40B4-BE49-F238E27FC236}">
                <a16:creationId xmlns:a16="http://schemas.microsoft.com/office/drawing/2014/main" id="{E95F33B5-4F5E-1D15-9EAA-60350A9D4B5F}"/>
              </a:ext>
            </a:extLst>
          </p:cNvPr>
          <p:cNvSpPr>
            <a:spLocks noGrp="1"/>
          </p:cNvSpPr>
          <p:nvPr>
            <p:ph type="sldNum" sz="quarter" idx="12"/>
          </p:nvPr>
        </p:nvSpPr>
        <p:spPr/>
        <p:txBody>
          <a:bodyPr/>
          <a:lstStyle/>
          <a:p>
            <a:fld id="{9BB86F0A-B6B5-4A0A-A418-4F84A0C75D89}" type="slidenum">
              <a:rPr lang="en-US" smtClean="0"/>
              <a:t>4</a:t>
            </a:fld>
            <a:endParaRPr lang="en-US"/>
          </a:p>
        </p:txBody>
      </p:sp>
    </p:spTree>
    <p:extLst>
      <p:ext uri="{BB962C8B-B14F-4D97-AF65-F5344CB8AC3E}">
        <p14:creationId xmlns:p14="http://schemas.microsoft.com/office/powerpoint/2010/main" val="22108759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20C84C4-C694-5753-1D8B-69BC2565872E}"/>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8563678-6BFC-A557-221A-CF296AAF45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CD8962A-F77A-465B-5BF8-B12F52A8CA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9AF3EB9-A8D9-2BCA-E56D-C82293C39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B17709F-DB97-4E91-C7E9-ECAD693EFB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1804A96B-3278-FA5F-5E1E-44E565053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04D6614D-2830-B19D-EAEE-62C65F831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ACC3EA-9E7C-7161-F94C-2CE17CFD482D}"/>
              </a:ext>
            </a:extLst>
          </p:cNvPr>
          <p:cNvSpPr>
            <a:spLocks noGrp="1"/>
          </p:cNvSpPr>
          <p:nvPr>
            <p:ph type="title"/>
          </p:nvPr>
        </p:nvSpPr>
        <p:spPr>
          <a:xfrm>
            <a:off x="461273" y="2180069"/>
            <a:ext cx="3115265" cy="1758256"/>
          </a:xfrm>
        </p:spPr>
        <p:txBody>
          <a:bodyPr anchor="b">
            <a:normAutofit/>
          </a:bodyPr>
          <a:lstStyle/>
          <a:p>
            <a:pPr algn="r"/>
            <a:r>
              <a:rPr lang="en-US" sz="4000" dirty="0">
                <a:solidFill>
                  <a:srgbClr val="FFFFFF"/>
                </a:solidFill>
              </a:rPr>
              <a:t>Magnitude of a Complex Number </a:t>
            </a:r>
          </a:p>
        </p:txBody>
      </p:sp>
      <p:pic>
        <p:nvPicPr>
          <p:cNvPr id="5" name="Content Placeholder 4" descr="A graph of a graph&#10;&#10;AI-generated content may be incorrect.">
            <a:extLst>
              <a:ext uri="{FF2B5EF4-FFF2-40B4-BE49-F238E27FC236}">
                <a16:creationId xmlns:a16="http://schemas.microsoft.com/office/drawing/2014/main" id="{1F09B834-E0EE-CE65-024D-1911279B0D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4487452" y="523312"/>
            <a:ext cx="7118070" cy="5072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28ECF7A2-325F-ED4C-5D4C-7C64AEB1080E}"/>
              </a:ext>
            </a:extLst>
          </p:cNvPr>
          <p:cNvSpPr>
            <a:spLocks noGrp="1"/>
          </p:cNvSpPr>
          <p:nvPr>
            <p:ph type="sldNum" sz="quarter" idx="12"/>
          </p:nvPr>
        </p:nvSpPr>
        <p:spPr/>
        <p:txBody>
          <a:bodyPr/>
          <a:lstStyle/>
          <a:p>
            <a:fld id="{9BB86F0A-B6B5-4A0A-A418-4F84A0C75D89}" type="slidenum">
              <a:rPr lang="en-US" smtClean="0"/>
              <a:t>40</a:t>
            </a:fld>
            <a:endParaRPr lang="en-US"/>
          </a:p>
        </p:txBody>
      </p:sp>
    </p:spTree>
    <p:extLst>
      <p:ext uri="{BB962C8B-B14F-4D97-AF65-F5344CB8AC3E}">
        <p14:creationId xmlns:p14="http://schemas.microsoft.com/office/powerpoint/2010/main" val="32562269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F254E19-F841-1D78-58AB-086E11989534}"/>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152F0E5-16C7-CB40-05E2-1A29ECDE1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6796101-7176-BE61-4E31-A187BDB211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F157030-4A0C-DC30-887E-0D98418D3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A266FBB-2C7A-26CC-0C7A-8DC9014E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5EE8B90-83A1-ACA0-95A3-B6843F09FD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E946A8B5-D596-8576-ADE4-F34D14780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94FD60-A683-22A9-D639-93C824B1851D}"/>
              </a:ext>
            </a:extLst>
          </p:cNvPr>
          <p:cNvSpPr>
            <a:spLocks noGrp="1"/>
          </p:cNvSpPr>
          <p:nvPr>
            <p:ph type="title"/>
          </p:nvPr>
        </p:nvSpPr>
        <p:spPr>
          <a:xfrm>
            <a:off x="461273" y="2180069"/>
            <a:ext cx="3115265" cy="1758256"/>
          </a:xfrm>
        </p:spPr>
        <p:txBody>
          <a:bodyPr anchor="b">
            <a:normAutofit/>
          </a:bodyPr>
          <a:lstStyle/>
          <a:p>
            <a:pPr algn="r"/>
            <a:r>
              <a:rPr lang="en-US" sz="4000" dirty="0">
                <a:solidFill>
                  <a:srgbClr val="FFFFFF"/>
                </a:solidFill>
              </a:rPr>
              <a:t>Phase of a Complex Number </a:t>
            </a:r>
          </a:p>
        </p:txBody>
      </p:sp>
      <p:pic>
        <p:nvPicPr>
          <p:cNvPr id="6" name="Content Placeholder 5" descr="A diagram of a phase&#10;&#10;AI-generated content may be incorrect.">
            <a:extLst>
              <a:ext uri="{FF2B5EF4-FFF2-40B4-BE49-F238E27FC236}">
                <a16:creationId xmlns:a16="http://schemas.microsoft.com/office/drawing/2014/main" id="{DE6251E9-AF40-0D5B-579B-A447A569A8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65215" y="500170"/>
            <a:ext cx="7577905" cy="5857659"/>
          </a:xfrm>
        </p:spPr>
      </p:pic>
      <p:sp>
        <p:nvSpPr>
          <p:cNvPr id="3" name="Slide Number Placeholder 2">
            <a:extLst>
              <a:ext uri="{FF2B5EF4-FFF2-40B4-BE49-F238E27FC236}">
                <a16:creationId xmlns:a16="http://schemas.microsoft.com/office/drawing/2014/main" id="{846D258B-8108-02BE-B6DE-E6565D2A463B}"/>
              </a:ext>
            </a:extLst>
          </p:cNvPr>
          <p:cNvSpPr>
            <a:spLocks noGrp="1"/>
          </p:cNvSpPr>
          <p:nvPr>
            <p:ph type="sldNum" sz="quarter" idx="12"/>
          </p:nvPr>
        </p:nvSpPr>
        <p:spPr/>
        <p:txBody>
          <a:bodyPr/>
          <a:lstStyle/>
          <a:p>
            <a:fld id="{9BB86F0A-B6B5-4A0A-A418-4F84A0C75D89}" type="slidenum">
              <a:rPr lang="en-US" smtClean="0"/>
              <a:t>41</a:t>
            </a:fld>
            <a:endParaRPr lang="en-US"/>
          </a:p>
        </p:txBody>
      </p:sp>
    </p:spTree>
    <p:extLst>
      <p:ext uri="{BB962C8B-B14F-4D97-AF65-F5344CB8AC3E}">
        <p14:creationId xmlns:p14="http://schemas.microsoft.com/office/powerpoint/2010/main" val="17909499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75BBBA4-BB65-479D-9F0C-B726830A7989}"/>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729C8E9-589D-5276-CEEA-8F2087057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A857935-367D-FF82-DF47-6126DA4B0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880C129-01F0-1706-0C59-2E98E64568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C35FF70-FBC8-BD3F-AF39-789E414D4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7656936A-8EB3-488A-7D70-3ECBFDF054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AD9419D1-980E-F9DD-A93A-19698234E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854635-B1D9-2525-4CB8-5E54B4C24D5D}"/>
              </a:ext>
            </a:extLst>
          </p:cNvPr>
          <p:cNvSpPr>
            <a:spLocks noGrp="1"/>
          </p:cNvSpPr>
          <p:nvPr>
            <p:ph type="title"/>
          </p:nvPr>
        </p:nvSpPr>
        <p:spPr>
          <a:xfrm>
            <a:off x="461273" y="2473518"/>
            <a:ext cx="3115265" cy="1600370"/>
          </a:xfrm>
        </p:spPr>
        <p:txBody>
          <a:bodyPr anchor="b">
            <a:normAutofit fontScale="90000"/>
          </a:bodyPr>
          <a:lstStyle/>
          <a:p>
            <a:pPr algn="r"/>
            <a:r>
              <a:rPr lang="en-US" sz="4000" dirty="0">
                <a:solidFill>
                  <a:srgbClr val="FFFFFF"/>
                </a:solidFill>
              </a:rPr>
              <a:t>Demodulation Using Complex Numbers </a:t>
            </a:r>
          </a:p>
        </p:txBody>
      </p:sp>
      <p:pic>
        <p:nvPicPr>
          <p:cNvPr id="7" name="Content Placeholder 6" descr="A math equations and formulas&#10;&#10;AI-generated content may be incorrect.">
            <a:extLst>
              <a:ext uri="{FF2B5EF4-FFF2-40B4-BE49-F238E27FC236}">
                <a16:creationId xmlns:a16="http://schemas.microsoft.com/office/drawing/2014/main" id="{FB3EEC9D-D4F2-F104-42CB-D8E11848B1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41178" y="905330"/>
            <a:ext cx="7473755" cy="5047331"/>
          </a:xfrm>
        </p:spPr>
      </p:pic>
      <p:sp>
        <p:nvSpPr>
          <p:cNvPr id="3" name="Slide Number Placeholder 2">
            <a:extLst>
              <a:ext uri="{FF2B5EF4-FFF2-40B4-BE49-F238E27FC236}">
                <a16:creationId xmlns:a16="http://schemas.microsoft.com/office/drawing/2014/main" id="{7DC82D08-2BBD-8E3F-72FF-6B9C5F22FECF}"/>
              </a:ext>
            </a:extLst>
          </p:cNvPr>
          <p:cNvSpPr>
            <a:spLocks noGrp="1"/>
          </p:cNvSpPr>
          <p:nvPr>
            <p:ph type="sldNum" sz="quarter" idx="12"/>
          </p:nvPr>
        </p:nvSpPr>
        <p:spPr/>
        <p:txBody>
          <a:bodyPr/>
          <a:lstStyle/>
          <a:p>
            <a:fld id="{9BB86F0A-B6B5-4A0A-A418-4F84A0C75D89}" type="slidenum">
              <a:rPr lang="en-US" smtClean="0"/>
              <a:t>42</a:t>
            </a:fld>
            <a:endParaRPr lang="en-US"/>
          </a:p>
        </p:txBody>
      </p:sp>
    </p:spTree>
    <p:extLst>
      <p:ext uri="{BB962C8B-B14F-4D97-AF65-F5344CB8AC3E}">
        <p14:creationId xmlns:p14="http://schemas.microsoft.com/office/powerpoint/2010/main" val="23103940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FB81026-2E84-8E4A-209C-E1B36165702E}"/>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A9444F-FF6F-777D-DE21-CBAC7A5764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669999-4CF6-C659-96B0-846C3251E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DEE8723-E7C9-FBA4-C70A-9347D2D72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B8AE98C-8FC3-8529-109E-8681E04505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D8BBF1E1-1790-08A7-03B1-9AB05BB93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D8CE92F6-E074-6E36-9014-D20B94E75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A6D53C-66A1-C841-7613-EF016541EA55}"/>
              </a:ext>
            </a:extLst>
          </p:cNvPr>
          <p:cNvSpPr>
            <a:spLocks noGrp="1"/>
          </p:cNvSpPr>
          <p:nvPr>
            <p:ph type="title"/>
          </p:nvPr>
        </p:nvSpPr>
        <p:spPr>
          <a:xfrm>
            <a:off x="461273" y="2868742"/>
            <a:ext cx="3115265" cy="644888"/>
          </a:xfrm>
        </p:spPr>
        <p:txBody>
          <a:bodyPr anchor="b">
            <a:normAutofit/>
          </a:bodyPr>
          <a:lstStyle/>
          <a:p>
            <a:pPr algn="r"/>
            <a:r>
              <a:rPr lang="en-US" sz="4000" dirty="0">
                <a:solidFill>
                  <a:srgbClr val="FFFFFF"/>
                </a:solidFill>
              </a:rPr>
              <a:t>Fun Fact </a:t>
            </a:r>
          </a:p>
        </p:txBody>
      </p:sp>
      <p:sp>
        <p:nvSpPr>
          <p:cNvPr id="3" name="Slide Number Placeholder 2">
            <a:extLst>
              <a:ext uri="{FF2B5EF4-FFF2-40B4-BE49-F238E27FC236}">
                <a16:creationId xmlns:a16="http://schemas.microsoft.com/office/drawing/2014/main" id="{B429C7B6-71EC-0A06-6D7D-3989435E6D6E}"/>
              </a:ext>
            </a:extLst>
          </p:cNvPr>
          <p:cNvSpPr>
            <a:spLocks noGrp="1"/>
          </p:cNvSpPr>
          <p:nvPr>
            <p:ph type="sldNum" sz="quarter" idx="12"/>
          </p:nvPr>
        </p:nvSpPr>
        <p:spPr/>
        <p:txBody>
          <a:bodyPr/>
          <a:lstStyle/>
          <a:p>
            <a:fld id="{9BB86F0A-B6B5-4A0A-A418-4F84A0C75D89}" type="slidenum">
              <a:rPr lang="en-US" smtClean="0"/>
              <a:t>43</a:t>
            </a:fld>
            <a:endParaRPr lang="en-US"/>
          </a:p>
        </p:txBody>
      </p:sp>
      <p:sp>
        <p:nvSpPr>
          <p:cNvPr id="5" name="Content Placeholder 4">
            <a:extLst>
              <a:ext uri="{FF2B5EF4-FFF2-40B4-BE49-F238E27FC236}">
                <a16:creationId xmlns:a16="http://schemas.microsoft.com/office/drawing/2014/main" id="{E96A424F-230C-7F3F-CC3D-3EFADC9D48E8}"/>
              </a:ext>
            </a:extLst>
          </p:cNvPr>
          <p:cNvSpPr>
            <a:spLocks noGrp="1"/>
          </p:cNvSpPr>
          <p:nvPr>
            <p:ph idx="1"/>
          </p:nvPr>
        </p:nvSpPr>
        <p:spPr>
          <a:xfrm>
            <a:off x="4405259" y="2130610"/>
            <a:ext cx="7145594" cy="3218323"/>
          </a:xfrm>
        </p:spPr>
        <p:txBody>
          <a:bodyPr/>
          <a:lstStyle/>
          <a:p>
            <a:pPr marL="0" indent="0">
              <a:buNone/>
            </a:pPr>
            <a:r>
              <a:rPr lang="en-US" dirty="0"/>
              <a:t>The ICOM 7300 sampling rate is 124.032 MHz and it digitizes the entire HF spectrum after filtering out some unwanted frequencies to prevent overload (clipping) of the ADC. It is then down-converted in the digital domain (in an FPGA) and demodulated. There is aliasing at some VHF frequencies (outside the ham bands).</a:t>
            </a:r>
          </a:p>
        </p:txBody>
      </p:sp>
    </p:spTree>
    <p:extLst>
      <p:ext uri="{BB962C8B-B14F-4D97-AF65-F5344CB8AC3E}">
        <p14:creationId xmlns:p14="http://schemas.microsoft.com/office/powerpoint/2010/main" val="37609353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AC352FB-3CF7-44C4-24C4-6DA2D996B1F6}"/>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13F842A-AA9B-CB97-6D3F-61CD9C5FA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B2B257-0580-C8C2-5BE9-B3048ACBD1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CB4B3EF-EB44-F345-97B6-C4EAB3D921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16A5DDF-BC14-1DEF-8C2D-3595EA08C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22C19859-7DAF-25EA-184C-5548FE113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C51089B8-A21F-A164-4655-9F3A6A9FB9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FE7DD7-70D0-0493-2D3B-D8F41CDDFB46}"/>
              </a:ext>
            </a:extLst>
          </p:cNvPr>
          <p:cNvSpPr>
            <a:spLocks noGrp="1"/>
          </p:cNvSpPr>
          <p:nvPr>
            <p:ph type="title"/>
          </p:nvPr>
        </p:nvSpPr>
        <p:spPr>
          <a:xfrm>
            <a:off x="362951" y="2028654"/>
            <a:ext cx="3115265" cy="2061086"/>
          </a:xfrm>
        </p:spPr>
        <p:txBody>
          <a:bodyPr anchor="b">
            <a:normAutofit fontScale="90000"/>
          </a:bodyPr>
          <a:lstStyle/>
          <a:p>
            <a:pPr algn="r"/>
            <a:r>
              <a:rPr lang="en-US" sz="4000" dirty="0">
                <a:solidFill>
                  <a:srgbClr val="FFFFFF"/>
                </a:solidFill>
              </a:rPr>
              <a:t>Narrowband FM and Single Sideband Receivers</a:t>
            </a:r>
          </a:p>
        </p:txBody>
      </p:sp>
      <p:sp>
        <p:nvSpPr>
          <p:cNvPr id="4" name="Content Placeholder 3">
            <a:extLst>
              <a:ext uri="{FF2B5EF4-FFF2-40B4-BE49-F238E27FC236}">
                <a16:creationId xmlns:a16="http://schemas.microsoft.com/office/drawing/2014/main" id="{BFC707EE-F48C-98B0-331D-8B1D479817A7}"/>
              </a:ext>
            </a:extLst>
          </p:cNvPr>
          <p:cNvSpPr>
            <a:spLocks noGrp="1"/>
          </p:cNvSpPr>
          <p:nvPr>
            <p:ph idx="1"/>
          </p:nvPr>
        </p:nvSpPr>
        <p:spPr>
          <a:xfrm>
            <a:off x="4576523" y="2340668"/>
            <a:ext cx="7076768" cy="1437057"/>
          </a:xfrm>
        </p:spPr>
        <p:txBody>
          <a:bodyPr>
            <a:noAutofit/>
          </a:bodyPr>
          <a:lstStyle/>
          <a:p>
            <a:pPr marL="0" indent="0">
              <a:buNone/>
            </a:pPr>
            <a:r>
              <a:rPr lang="en-US" sz="3600" dirty="0"/>
              <a:t>Switch to GNU Radio and Look at Narrowband FM and Single Sideband Receivers</a:t>
            </a:r>
          </a:p>
        </p:txBody>
      </p:sp>
      <p:sp>
        <p:nvSpPr>
          <p:cNvPr id="3" name="Slide Number Placeholder 2">
            <a:extLst>
              <a:ext uri="{FF2B5EF4-FFF2-40B4-BE49-F238E27FC236}">
                <a16:creationId xmlns:a16="http://schemas.microsoft.com/office/drawing/2014/main" id="{BC71FAA2-69F9-8DCC-CC2F-01202ABF9881}"/>
              </a:ext>
            </a:extLst>
          </p:cNvPr>
          <p:cNvSpPr>
            <a:spLocks noGrp="1"/>
          </p:cNvSpPr>
          <p:nvPr>
            <p:ph type="sldNum" sz="quarter" idx="12"/>
          </p:nvPr>
        </p:nvSpPr>
        <p:spPr/>
        <p:txBody>
          <a:bodyPr/>
          <a:lstStyle/>
          <a:p>
            <a:fld id="{9BB86F0A-B6B5-4A0A-A418-4F84A0C75D89}" type="slidenum">
              <a:rPr lang="en-US" smtClean="0"/>
              <a:t>44</a:t>
            </a:fld>
            <a:endParaRPr lang="en-US"/>
          </a:p>
        </p:txBody>
      </p:sp>
    </p:spTree>
    <p:extLst>
      <p:ext uri="{BB962C8B-B14F-4D97-AF65-F5344CB8AC3E}">
        <p14:creationId xmlns:p14="http://schemas.microsoft.com/office/powerpoint/2010/main" val="26982734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DB1443C-417B-47D3-2950-FC48F417354E}"/>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D97D0C4-37CC-D8BB-C0D7-39F53E02D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CFC072D-3B7C-62F1-0D7F-7F9B929540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E52FB83-4CC4-B2FB-5587-B5748793B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6C1026E-F23C-785D-937E-BBA0D7A9C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D96B779D-2EF6-ABB0-F4D1-CFE428BD50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753373DC-8C00-F541-59F4-1FA1EF564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9E6908-E89A-7973-D8F0-75BD116D3603}"/>
              </a:ext>
            </a:extLst>
          </p:cNvPr>
          <p:cNvSpPr>
            <a:spLocks noGrp="1"/>
          </p:cNvSpPr>
          <p:nvPr>
            <p:ph type="title"/>
          </p:nvPr>
        </p:nvSpPr>
        <p:spPr>
          <a:xfrm>
            <a:off x="461273" y="3149326"/>
            <a:ext cx="3115265" cy="579624"/>
          </a:xfrm>
        </p:spPr>
        <p:txBody>
          <a:bodyPr anchor="b">
            <a:normAutofit fontScale="90000"/>
          </a:bodyPr>
          <a:lstStyle/>
          <a:p>
            <a:pPr algn="r"/>
            <a:r>
              <a:rPr lang="en-US" sz="4000" dirty="0">
                <a:solidFill>
                  <a:srgbClr val="FFFFFF"/>
                </a:solidFill>
              </a:rPr>
              <a:t>Resources</a:t>
            </a:r>
          </a:p>
        </p:txBody>
      </p:sp>
      <p:sp>
        <p:nvSpPr>
          <p:cNvPr id="4" name="Content Placeholder 3">
            <a:extLst>
              <a:ext uri="{FF2B5EF4-FFF2-40B4-BE49-F238E27FC236}">
                <a16:creationId xmlns:a16="http://schemas.microsoft.com/office/drawing/2014/main" id="{0864150D-DCD8-5CE7-C38B-71F72BE811E7}"/>
              </a:ext>
            </a:extLst>
          </p:cNvPr>
          <p:cNvSpPr>
            <a:spLocks noGrp="1"/>
          </p:cNvSpPr>
          <p:nvPr>
            <p:ph idx="1"/>
          </p:nvPr>
        </p:nvSpPr>
        <p:spPr>
          <a:xfrm>
            <a:off x="4576523" y="2178140"/>
            <a:ext cx="7076768" cy="2663951"/>
          </a:xfrm>
        </p:spPr>
        <p:txBody>
          <a:bodyPr>
            <a:noAutofit/>
          </a:bodyPr>
          <a:lstStyle/>
          <a:p>
            <a:pPr marL="0" indent="0">
              <a:buNone/>
            </a:pPr>
            <a:r>
              <a:rPr lang="en-US" sz="3600" dirty="0"/>
              <a:t>See my YouTube Channel: paulmaine6433</a:t>
            </a:r>
          </a:p>
          <a:p>
            <a:pPr marL="0" indent="0">
              <a:buNone/>
            </a:pPr>
            <a:r>
              <a:rPr lang="en-US" sz="3600" dirty="0"/>
              <a:t>You can download the files from:</a:t>
            </a:r>
          </a:p>
          <a:p>
            <a:pPr marL="0" indent="0">
              <a:buNone/>
            </a:pPr>
            <a:r>
              <a:rPr lang="en-US" dirty="0"/>
              <a:t>GitHub Repository: </a:t>
            </a:r>
            <a:r>
              <a:rPr lang="en-US" dirty="0">
                <a:hlinkClick r:id="rId2"/>
              </a:rPr>
              <a:t>https://github.com/pmaine/The-SDR-Guy</a:t>
            </a:r>
            <a:r>
              <a:rPr lang="en-US" dirty="0"/>
              <a:t> </a:t>
            </a:r>
            <a:br>
              <a:rPr lang="en-US" sz="3600" dirty="0"/>
            </a:br>
            <a:endParaRPr lang="en-US" sz="3600" dirty="0"/>
          </a:p>
        </p:txBody>
      </p:sp>
      <p:sp>
        <p:nvSpPr>
          <p:cNvPr id="3" name="Slide Number Placeholder 2">
            <a:extLst>
              <a:ext uri="{FF2B5EF4-FFF2-40B4-BE49-F238E27FC236}">
                <a16:creationId xmlns:a16="http://schemas.microsoft.com/office/drawing/2014/main" id="{F8A9D79E-5D1F-CD23-D975-16D5801DA610}"/>
              </a:ext>
            </a:extLst>
          </p:cNvPr>
          <p:cNvSpPr>
            <a:spLocks noGrp="1"/>
          </p:cNvSpPr>
          <p:nvPr>
            <p:ph type="sldNum" sz="quarter" idx="12"/>
          </p:nvPr>
        </p:nvSpPr>
        <p:spPr/>
        <p:txBody>
          <a:bodyPr/>
          <a:lstStyle/>
          <a:p>
            <a:fld id="{9BB86F0A-B6B5-4A0A-A418-4F84A0C75D89}" type="slidenum">
              <a:rPr lang="en-US" smtClean="0"/>
              <a:t>45</a:t>
            </a:fld>
            <a:endParaRPr lang="en-US"/>
          </a:p>
        </p:txBody>
      </p:sp>
    </p:spTree>
    <p:extLst>
      <p:ext uri="{BB962C8B-B14F-4D97-AF65-F5344CB8AC3E}">
        <p14:creationId xmlns:p14="http://schemas.microsoft.com/office/powerpoint/2010/main" val="33595417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E1917ED-20D9-D735-DFF0-ADB393CF62C1}"/>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A4154F2-426D-E363-4CA6-A5790C7252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08FF0A8-549B-1781-472F-4C7A3F153B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9D5A34C-1FE9-C2AB-719E-205183D20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3DA7696-497D-644A-3493-79613DDEB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B1EDE189-B2B3-6333-8432-912573F86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74A44C86-8BD2-2874-028F-FBBA1BD76D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667ABF-4180-EFDC-882F-9DA46D82C699}"/>
              </a:ext>
            </a:extLst>
          </p:cNvPr>
          <p:cNvSpPr>
            <a:spLocks noGrp="1"/>
          </p:cNvSpPr>
          <p:nvPr>
            <p:ph type="title"/>
          </p:nvPr>
        </p:nvSpPr>
        <p:spPr>
          <a:xfrm>
            <a:off x="382616" y="2706749"/>
            <a:ext cx="3115265" cy="776269"/>
          </a:xfrm>
        </p:spPr>
        <p:txBody>
          <a:bodyPr anchor="b">
            <a:normAutofit/>
          </a:bodyPr>
          <a:lstStyle/>
          <a:p>
            <a:pPr algn="r"/>
            <a:r>
              <a:rPr lang="en-US" sz="4000" dirty="0">
                <a:solidFill>
                  <a:srgbClr val="FFFFFF"/>
                </a:solidFill>
              </a:rPr>
              <a:t>Questions?</a:t>
            </a:r>
          </a:p>
        </p:txBody>
      </p:sp>
      <p:pic>
        <p:nvPicPr>
          <p:cNvPr id="5" name="Content Placeholder 4" descr="A cartoon of a person with his hands up and a question mark&#10;&#10;AI-generated content may be incorrect.">
            <a:extLst>
              <a:ext uri="{FF2B5EF4-FFF2-40B4-BE49-F238E27FC236}">
                <a16:creationId xmlns:a16="http://schemas.microsoft.com/office/drawing/2014/main" id="{DB9E5C10-EFB6-2685-DF9A-717614C0C7A8}"/>
              </a:ext>
            </a:extLst>
          </p:cNvPr>
          <p:cNvPicPr>
            <a:picLocks noGrp="1" noChangeAspect="1"/>
          </p:cNvPicPr>
          <p:nvPr>
            <p:ph idx="1"/>
          </p:nvPr>
        </p:nvPicPr>
        <p:blipFill>
          <a:blip r:embed="rId2"/>
          <a:stretch>
            <a:fillRect/>
          </a:stretch>
        </p:blipFill>
        <p:spPr>
          <a:xfrm>
            <a:off x="4639905" y="1122470"/>
            <a:ext cx="6950004" cy="4633336"/>
          </a:xfrm>
        </p:spPr>
      </p:pic>
      <p:sp>
        <p:nvSpPr>
          <p:cNvPr id="3" name="Slide Number Placeholder 2">
            <a:extLst>
              <a:ext uri="{FF2B5EF4-FFF2-40B4-BE49-F238E27FC236}">
                <a16:creationId xmlns:a16="http://schemas.microsoft.com/office/drawing/2014/main" id="{69C3476F-5A84-3AFB-AEFB-86AF04E59315}"/>
              </a:ext>
            </a:extLst>
          </p:cNvPr>
          <p:cNvSpPr>
            <a:spLocks noGrp="1"/>
          </p:cNvSpPr>
          <p:nvPr>
            <p:ph type="sldNum" sz="quarter" idx="12"/>
          </p:nvPr>
        </p:nvSpPr>
        <p:spPr/>
        <p:txBody>
          <a:bodyPr/>
          <a:lstStyle/>
          <a:p>
            <a:fld id="{9BB86F0A-B6B5-4A0A-A418-4F84A0C75D89}" type="slidenum">
              <a:rPr lang="en-US" smtClean="0"/>
              <a:t>46</a:t>
            </a:fld>
            <a:endParaRPr lang="en-US"/>
          </a:p>
        </p:txBody>
      </p:sp>
    </p:spTree>
    <p:extLst>
      <p:ext uri="{BB962C8B-B14F-4D97-AF65-F5344CB8AC3E}">
        <p14:creationId xmlns:p14="http://schemas.microsoft.com/office/powerpoint/2010/main" val="592952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9593C22-D0C7-4908-D6E6-6188D0534CF2}"/>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3879F4F-2F9D-A16D-69A0-4297251E06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89AAEFD-8373-7215-24BB-3714CF4899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5B341FB-0272-290D-5CE3-44495963E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C838133-2274-DD68-3EBC-7BDCA2259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565455D-59A5-968E-6279-75CD05505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664FA8C6-6A1D-80B1-E097-6DC714CBF5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DB4EAA-A2DF-ACED-1270-7738A43BD0FF}"/>
              </a:ext>
            </a:extLst>
          </p:cNvPr>
          <p:cNvSpPr>
            <a:spLocks noGrp="1"/>
          </p:cNvSpPr>
          <p:nvPr>
            <p:ph type="title"/>
          </p:nvPr>
        </p:nvSpPr>
        <p:spPr>
          <a:xfrm>
            <a:off x="461273" y="2268456"/>
            <a:ext cx="3115265" cy="1581482"/>
          </a:xfrm>
        </p:spPr>
        <p:txBody>
          <a:bodyPr anchor="b">
            <a:normAutofit fontScale="90000"/>
          </a:bodyPr>
          <a:lstStyle/>
          <a:p>
            <a:pPr algn="r"/>
            <a:r>
              <a:rPr lang="en-US" sz="4000" dirty="0">
                <a:solidFill>
                  <a:srgbClr val="FFFFFF"/>
                </a:solidFill>
              </a:rPr>
              <a:t>Let’s See Who Wins the Door Prize!</a:t>
            </a:r>
          </a:p>
        </p:txBody>
      </p:sp>
      <p:pic>
        <p:nvPicPr>
          <p:cNvPr id="7" name="Content Placeholder 6" descr="A hand putting a red card into a bowl of red squares&#10;&#10;AI-generated content may be incorrect.">
            <a:extLst>
              <a:ext uri="{FF2B5EF4-FFF2-40B4-BE49-F238E27FC236}">
                <a16:creationId xmlns:a16="http://schemas.microsoft.com/office/drawing/2014/main" id="{0CF69145-9724-47B6-25AA-64BCCAFE6AF7}"/>
              </a:ext>
            </a:extLst>
          </p:cNvPr>
          <p:cNvPicPr>
            <a:picLocks noGrp="1" noChangeAspect="1"/>
          </p:cNvPicPr>
          <p:nvPr>
            <p:ph idx="1"/>
          </p:nvPr>
        </p:nvPicPr>
        <p:blipFill>
          <a:blip r:embed="rId2"/>
          <a:stretch>
            <a:fillRect/>
          </a:stretch>
        </p:blipFill>
        <p:spPr>
          <a:xfrm>
            <a:off x="4862262" y="367224"/>
            <a:ext cx="6231587" cy="6231587"/>
          </a:xfrm>
        </p:spPr>
      </p:pic>
      <p:sp>
        <p:nvSpPr>
          <p:cNvPr id="3" name="Slide Number Placeholder 2">
            <a:extLst>
              <a:ext uri="{FF2B5EF4-FFF2-40B4-BE49-F238E27FC236}">
                <a16:creationId xmlns:a16="http://schemas.microsoft.com/office/drawing/2014/main" id="{B65DC326-BBEA-1868-2E07-DDFADAFD9F65}"/>
              </a:ext>
            </a:extLst>
          </p:cNvPr>
          <p:cNvSpPr>
            <a:spLocks noGrp="1"/>
          </p:cNvSpPr>
          <p:nvPr>
            <p:ph type="sldNum" sz="quarter" idx="12"/>
          </p:nvPr>
        </p:nvSpPr>
        <p:spPr/>
        <p:txBody>
          <a:bodyPr/>
          <a:lstStyle/>
          <a:p>
            <a:fld id="{9BB86F0A-B6B5-4A0A-A418-4F84A0C75D89}" type="slidenum">
              <a:rPr lang="en-US" smtClean="0"/>
              <a:t>47</a:t>
            </a:fld>
            <a:endParaRPr lang="en-US"/>
          </a:p>
        </p:txBody>
      </p:sp>
    </p:spTree>
    <p:extLst>
      <p:ext uri="{BB962C8B-B14F-4D97-AF65-F5344CB8AC3E}">
        <p14:creationId xmlns:p14="http://schemas.microsoft.com/office/powerpoint/2010/main" val="27323632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E47FC78-3DC5-3B09-5456-CEB71CC59431}"/>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713C1B-A32A-2447-9CBD-CE503DDE7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51DD8B9-1350-5B13-7BD0-6838BFF2C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CDFA789-E705-284E-19BD-0F7444A570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40A5275-8BAD-11C3-F8D0-4348837408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D72B70F-5E36-F6CF-A265-19100985A7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91E099BC-8001-B86F-A9E4-B494DB333C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A6A38E-C4C1-3B9C-59FE-C5FBD1279A5C}"/>
              </a:ext>
            </a:extLst>
          </p:cNvPr>
          <p:cNvSpPr>
            <a:spLocks noGrp="1"/>
          </p:cNvSpPr>
          <p:nvPr>
            <p:ph type="title"/>
          </p:nvPr>
        </p:nvSpPr>
        <p:spPr>
          <a:xfrm>
            <a:off x="461273" y="2074605"/>
            <a:ext cx="3115265" cy="1969183"/>
          </a:xfrm>
        </p:spPr>
        <p:txBody>
          <a:bodyPr anchor="b">
            <a:normAutofit fontScale="90000"/>
          </a:bodyPr>
          <a:lstStyle/>
          <a:p>
            <a:pPr algn="r"/>
            <a:r>
              <a:rPr lang="en-US" sz="4000" dirty="0">
                <a:solidFill>
                  <a:srgbClr val="FFFFFF"/>
                </a:solidFill>
              </a:rPr>
              <a:t>Thanks for Letting Us Share about SDR’s!</a:t>
            </a:r>
          </a:p>
        </p:txBody>
      </p:sp>
      <p:pic>
        <p:nvPicPr>
          <p:cNvPr id="6" name="Content Placeholder 5" descr="A cartoon of a child waving&#10;&#10;AI-generated content may be incorrect.">
            <a:extLst>
              <a:ext uri="{FF2B5EF4-FFF2-40B4-BE49-F238E27FC236}">
                <a16:creationId xmlns:a16="http://schemas.microsoft.com/office/drawing/2014/main" id="{560C3D4C-F62F-AB5E-BC55-D8B43348A686}"/>
              </a:ext>
            </a:extLst>
          </p:cNvPr>
          <p:cNvPicPr>
            <a:picLocks noGrp="1" noChangeAspect="1"/>
          </p:cNvPicPr>
          <p:nvPr>
            <p:ph idx="1"/>
          </p:nvPr>
        </p:nvPicPr>
        <p:blipFill>
          <a:blip r:embed="rId2"/>
          <a:stretch>
            <a:fillRect/>
          </a:stretch>
        </p:blipFill>
        <p:spPr>
          <a:xfrm>
            <a:off x="4988722" y="312953"/>
            <a:ext cx="6252369" cy="6252369"/>
          </a:xfrm>
        </p:spPr>
      </p:pic>
      <p:sp>
        <p:nvSpPr>
          <p:cNvPr id="3" name="Slide Number Placeholder 2">
            <a:extLst>
              <a:ext uri="{FF2B5EF4-FFF2-40B4-BE49-F238E27FC236}">
                <a16:creationId xmlns:a16="http://schemas.microsoft.com/office/drawing/2014/main" id="{80291012-9EA1-E17A-CB7C-639AAF3A2DF8}"/>
              </a:ext>
            </a:extLst>
          </p:cNvPr>
          <p:cNvSpPr>
            <a:spLocks noGrp="1"/>
          </p:cNvSpPr>
          <p:nvPr>
            <p:ph type="sldNum" sz="quarter" idx="12"/>
          </p:nvPr>
        </p:nvSpPr>
        <p:spPr/>
        <p:txBody>
          <a:bodyPr/>
          <a:lstStyle/>
          <a:p>
            <a:fld id="{9BB86F0A-B6B5-4A0A-A418-4F84A0C75D89}" type="slidenum">
              <a:rPr lang="en-US" smtClean="0"/>
              <a:t>48</a:t>
            </a:fld>
            <a:endParaRPr lang="en-US"/>
          </a:p>
        </p:txBody>
      </p:sp>
    </p:spTree>
    <p:extLst>
      <p:ext uri="{BB962C8B-B14F-4D97-AF65-F5344CB8AC3E}">
        <p14:creationId xmlns:p14="http://schemas.microsoft.com/office/powerpoint/2010/main" val="348341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95C001-551A-62E1-07E9-6034C15EE846}"/>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Simplified Version of How an SDR Works</a:t>
            </a:r>
          </a:p>
        </p:txBody>
      </p:sp>
      <p:sp>
        <p:nvSpPr>
          <p:cNvPr id="3" name="Content Placeholder 2">
            <a:extLst>
              <a:ext uri="{FF2B5EF4-FFF2-40B4-BE49-F238E27FC236}">
                <a16:creationId xmlns:a16="http://schemas.microsoft.com/office/drawing/2014/main" id="{7C0A519F-24BA-8BCD-6DBF-9023C36FC0A0}"/>
              </a:ext>
            </a:extLst>
          </p:cNvPr>
          <p:cNvSpPr>
            <a:spLocks noGrp="1"/>
          </p:cNvSpPr>
          <p:nvPr>
            <p:ph idx="1"/>
          </p:nvPr>
        </p:nvSpPr>
        <p:spPr>
          <a:xfrm>
            <a:off x="4810259" y="649480"/>
            <a:ext cx="6555347" cy="5546047"/>
          </a:xfrm>
        </p:spPr>
        <p:txBody>
          <a:bodyPr anchor="ctr">
            <a:normAutofit/>
          </a:bodyPr>
          <a:lstStyle/>
          <a:p>
            <a:r>
              <a:rPr lang="en-US" dirty="0"/>
              <a:t>In a conventional radio, each function (tuning, filtering, modulation, etc.) is handled by dedicated electronic circuits.</a:t>
            </a:r>
          </a:p>
          <a:p>
            <a:r>
              <a:rPr lang="en-US" dirty="0"/>
              <a:t>In an SDR, the radio frequency (RF) signals are converted into digital signals using an </a:t>
            </a:r>
            <a:r>
              <a:rPr lang="en-US" b="1" dirty="0"/>
              <a:t>analog-to-digital converter (ADC)</a:t>
            </a:r>
            <a:r>
              <a:rPr lang="en-US" dirty="0"/>
              <a:t>.</a:t>
            </a:r>
          </a:p>
          <a:p>
            <a:r>
              <a:rPr lang="en-US" dirty="0"/>
              <a:t>Once in digital form, most of the signal processing is done in software. A digital-to-analog converter (DAC) can be used to transmit signals back out.</a:t>
            </a:r>
          </a:p>
          <a:p>
            <a:endParaRPr lang="en-US" sz="2000" dirty="0"/>
          </a:p>
        </p:txBody>
      </p:sp>
      <p:sp>
        <p:nvSpPr>
          <p:cNvPr id="4" name="Slide Number Placeholder 3">
            <a:extLst>
              <a:ext uri="{FF2B5EF4-FFF2-40B4-BE49-F238E27FC236}">
                <a16:creationId xmlns:a16="http://schemas.microsoft.com/office/drawing/2014/main" id="{5B73C119-EB63-B4E8-F59B-B4C8259FF530}"/>
              </a:ext>
            </a:extLst>
          </p:cNvPr>
          <p:cNvSpPr>
            <a:spLocks noGrp="1"/>
          </p:cNvSpPr>
          <p:nvPr>
            <p:ph type="sldNum" sz="quarter" idx="12"/>
          </p:nvPr>
        </p:nvSpPr>
        <p:spPr/>
        <p:txBody>
          <a:bodyPr/>
          <a:lstStyle/>
          <a:p>
            <a:fld id="{9BB86F0A-B6B5-4A0A-A418-4F84A0C75D89}" type="slidenum">
              <a:rPr lang="en-US" smtClean="0"/>
              <a:t>5</a:t>
            </a:fld>
            <a:endParaRPr lang="en-US"/>
          </a:p>
        </p:txBody>
      </p:sp>
    </p:spTree>
    <p:extLst>
      <p:ext uri="{BB962C8B-B14F-4D97-AF65-F5344CB8AC3E}">
        <p14:creationId xmlns:p14="http://schemas.microsoft.com/office/powerpoint/2010/main" val="166175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F8809B-98AD-37C7-1986-233D1DDEC89E}"/>
              </a:ext>
            </a:extLst>
          </p:cNvPr>
          <p:cNvSpPr>
            <a:spLocks noGrp="1"/>
          </p:cNvSpPr>
          <p:nvPr>
            <p:ph type="title"/>
          </p:nvPr>
        </p:nvSpPr>
        <p:spPr>
          <a:xfrm>
            <a:off x="586478" y="1683756"/>
            <a:ext cx="3115265" cy="2396359"/>
          </a:xfrm>
        </p:spPr>
        <p:txBody>
          <a:bodyPr anchor="b">
            <a:normAutofit/>
          </a:bodyPr>
          <a:lstStyle/>
          <a:p>
            <a:pPr algn="r"/>
            <a:r>
              <a:rPr lang="en-US" sz="4000">
                <a:solidFill>
                  <a:srgbClr val="FFFFFF"/>
                </a:solidFill>
              </a:rPr>
              <a:t>SDR Key Advantages</a:t>
            </a:r>
          </a:p>
        </p:txBody>
      </p:sp>
      <p:graphicFrame>
        <p:nvGraphicFramePr>
          <p:cNvPr id="6" name="Rectangle 1">
            <a:extLst>
              <a:ext uri="{FF2B5EF4-FFF2-40B4-BE49-F238E27FC236}">
                <a16:creationId xmlns:a16="http://schemas.microsoft.com/office/drawing/2014/main" id="{7E04E1AE-CFC8-01EB-ADF4-F2399D6AE524}"/>
              </a:ext>
            </a:extLst>
          </p:cNvPr>
          <p:cNvGraphicFramePr>
            <a:graphicFrameLocks noGrp="1"/>
          </p:cNvGraphicFramePr>
          <p:nvPr>
            <p:ph idx="1"/>
            <p:extLst>
              <p:ext uri="{D42A27DB-BD31-4B8C-83A1-F6EECF244321}">
                <p14:modId xmlns:p14="http://schemas.microsoft.com/office/powerpoint/2010/main" val="4119517966"/>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E1D51FEA-B3F3-46FB-59E0-EF4E09EB3883}"/>
              </a:ext>
            </a:extLst>
          </p:cNvPr>
          <p:cNvSpPr>
            <a:spLocks noGrp="1"/>
          </p:cNvSpPr>
          <p:nvPr>
            <p:ph type="sldNum" sz="quarter" idx="12"/>
          </p:nvPr>
        </p:nvSpPr>
        <p:spPr/>
        <p:txBody>
          <a:bodyPr/>
          <a:lstStyle/>
          <a:p>
            <a:fld id="{9BB86F0A-B6B5-4A0A-A418-4F84A0C75D89}" type="slidenum">
              <a:rPr lang="en-US" smtClean="0"/>
              <a:t>6</a:t>
            </a:fld>
            <a:endParaRPr lang="en-US"/>
          </a:p>
        </p:txBody>
      </p:sp>
    </p:spTree>
    <p:extLst>
      <p:ext uri="{BB962C8B-B14F-4D97-AF65-F5344CB8AC3E}">
        <p14:creationId xmlns:p14="http://schemas.microsoft.com/office/powerpoint/2010/main" val="2516652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7246AA3-0BD2-DE01-9452-7CA3AFD03A2B}"/>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CCEA63-DD75-CAB5-F6B3-80ABBFF16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18886C9-F0BF-57DD-DAAE-0C3F44E04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EBA7918-8D52-C73C-E18B-803270CAF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1CFFEB7-BC98-C604-474F-1F7B5CADCF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1F6D660-423F-E231-C43E-CCBB993EB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2439728B-0D93-D26F-35C3-AC9B585916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B70337-8B82-3CBE-09A6-D96E8DF87FD2}"/>
              </a:ext>
            </a:extLst>
          </p:cNvPr>
          <p:cNvSpPr>
            <a:spLocks noGrp="1"/>
          </p:cNvSpPr>
          <p:nvPr>
            <p:ph type="title"/>
          </p:nvPr>
        </p:nvSpPr>
        <p:spPr>
          <a:xfrm>
            <a:off x="586478" y="1683756"/>
            <a:ext cx="3115265" cy="2396359"/>
          </a:xfrm>
        </p:spPr>
        <p:txBody>
          <a:bodyPr anchor="b">
            <a:normAutofit/>
          </a:bodyPr>
          <a:lstStyle/>
          <a:p>
            <a:pPr algn="r"/>
            <a:r>
              <a:rPr lang="en-US" sz="4000" dirty="0">
                <a:solidFill>
                  <a:srgbClr val="FFFFFF"/>
                </a:solidFill>
              </a:rPr>
              <a:t>Meet the Ubiquitous</a:t>
            </a:r>
            <a:br>
              <a:rPr lang="en-US" sz="4000" dirty="0">
                <a:solidFill>
                  <a:srgbClr val="FFFFFF"/>
                </a:solidFill>
              </a:rPr>
            </a:br>
            <a:r>
              <a:rPr lang="en-US" sz="4000" dirty="0">
                <a:solidFill>
                  <a:srgbClr val="FFFFFF"/>
                </a:solidFill>
              </a:rPr>
              <a:t>RTL-SDR </a:t>
            </a:r>
          </a:p>
        </p:txBody>
      </p:sp>
      <p:pic>
        <p:nvPicPr>
          <p:cNvPr id="7" name="Content Placeholder 6" descr="A usb stick on a table&#10;&#10;AI-generated content may be incorrect.">
            <a:extLst>
              <a:ext uri="{FF2B5EF4-FFF2-40B4-BE49-F238E27FC236}">
                <a16:creationId xmlns:a16="http://schemas.microsoft.com/office/drawing/2014/main" id="{9D9D5516-31C4-CB1E-8213-616E5FFA0C44}"/>
              </a:ext>
            </a:extLst>
          </p:cNvPr>
          <p:cNvPicPr>
            <a:picLocks noGrp="1" noChangeAspect="1"/>
          </p:cNvPicPr>
          <p:nvPr>
            <p:ph idx="1"/>
          </p:nvPr>
        </p:nvPicPr>
        <p:blipFill>
          <a:blip r:embed="rId2"/>
          <a:stretch>
            <a:fillRect/>
          </a:stretch>
        </p:blipFill>
        <p:spPr>
          <a:xfrm>
            <a:off x="4714552" y="1368425"/>
            <a:ext cx="6527007" cy="4351338"/>
          </a:xfrm>
        </p:spPr>
      </p:pic>
      <p:sp>
        <p:nvSpPr>
          <p:cNvPr id="3" name="Slide Number Placeholder 2">
            <a:extLst>
              <a:ext uri="{FF2B5EF4-FFF2-40B4-BE49-F238E27FC236}">
                <a16:creationId xmlns:a16="http://schemas.microsoft.com/office/drawing/2014/main" id="{C194C08A-9BA3-1ED0-944E-86661324AC5B}"/>
              </a:ext>
            </a:extLst>
          </p:cNvPr>
          <p:cNvSpPr>
            <a:spLocks noGrp="1"/>
          </p:cNvSpPr>
          <p:nvPr>
            <p:ph type="sldNum" sz="quarter" idx="12"/>
          </p:nvPr>
        </p:nvSpPr>
        <p:spPr/>
        <p:txBody>
          <a:bodyPr/>
          <a:lstStyle/>
          <a:p>
            <a:fld id="{9BB86F0A-B6B5-4A0A-A418-4F84A0C75D89}" type="slidenum">
              <a:rPr lang="en-US" smtClean="0"/>
              <a:t>7</a:t>
            </a:fld>
            <a:endParaRPr lang="en-US"/>
          </a:p>
        </p:txBody>
      </p:sp>
    </p:spTree>
    <p:extLst>
      <p:ext uri="{BB962C8B-B14F-4D97-AF65-F5344CB8AC3E}">
        <p14:creationId xmlns:p14="http://schemas.microsoft.com/office/powerpoint/2010/main" val="2121436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94E8A25-D548-1BE0-D32D-CE7A53D9A90E}"/>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A1048B-6503-700E-A1AA-161A18F7A9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AB2D97D-EB98-89F3-88E8-D78CDBFEBE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480C905-C5C0-9C41-E02D-65A30587B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6145C4C-4FE1-0FFA-D6BB-8BFCD7A604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139098D1-D7DB-13E7-AF04-F18B694E4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6B32E25A-5A8F-1017-65DC-87B0C459C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653E5A-EB01-5D14-149B-FEAC4CBFAF6A}"/>
              </a:ext>
            </a:extLst>
          </p:cNvPr>
          <p:cNvSpPr>
            <a:spLocks noGrp="1"/>
          </p:cNvSpPr>
          <p:nvPr>
            <p:ph type="title"/>
          </p:nvPr>
        </p:nvSpPr>
        <p:spPr>
          <a:xfrm>
            <a:off x="461273" y="1467371"/>
            <a:ext cx="3115265" cy="3923250"/>
          </a:xfrm>
        </p:spPr>
        <p:txBody>
          <a:bodyPr anchor="b">
            <a:normAutofit fontScale="90000"/>
          </a:bodyPr>
          <a:lstStyle/>
          <a:p>
            <a:pPr algn="r"/>
            <a:r>
              <a:rPr lang="en-US" dirty="0">
                <a:solidFill>
                  <a:schemeClr val="bg1"/>
                </a:solidFill>
              </a:rPr>
              <a:t>The RTL-SDR can be used as a wide band radio scanner. Applications include:</a:t>
            </a:r>
            <a:r>
              <a:rPr lang="en-US" dirty="0"/>
              <a:t>:</a:t>
            </a:r>
            <a:r>
              <a:rPr lang="en-US" sz="4000" dirty="0">
                <a:solidFill>
                  <a:srgbClr val="FFFFFF"/>
                </a:solidFill>
              </a:rPr>
              <a:t> </a:t>
            </a:r>
          </a:p>
        </p:txBody>
      </p:sp>
      <p:sp>
        <p:nvSpPr>
          <p:cNvPr id="4" name="Content Placeholder 3">
            <a:extLst>
              <a:ext uri="{FF2B5EF4-FFF2-40B4-BE49-F238E27FC236}">
                <a16:creationId xmlns:a16="http://schemas.microsoft.com/office/drawing/2014/main" id="{F712D8F2-9F4B-A77A-EA09-445B5AB7B424}"/>
              </a:ext>
            </a:extLst>
          </p:cNvPr>
          <p:cNvSpPr>
            <a:spLocks noGrp="1"/>
          </p:cNvSpPr>
          <p:nvPr>
            <p:ph idx="1"/>
          </p:nvPr>
        </p:nvSpPr>
        <p:spPr>
          <a:xfrm>
            <a:off x="4499097" y="611196"/>
            <a:ext cx="7156112" cy="5655883"/>
          </a:xfrm>
        </p:spPr>
        <p:txBody>
          <a:bodyPr/>
          <a:lstStyle/>
          <a:p>
            <a:r>
              <a:rPr lang="en-US" dirty="0"/>
              <a:t>Listening to VHF &amp; HF amateur radio.</a:t>
            </a:r>
          </a:p>
          <a:p>
            <a:r>
              <a:rPr lang="en-US" dirty="0"/>
              <a:t>Decoding ham radio </a:t>
            </a:r>
            <a:r>
              <a:rPr lang="en-US" u="sng" dirty="0">
                <a:hlinkClick r:id="rId2"/>
              </a:rPr>
              <a:t>APRS packets</a:t>
            </a:r>
            <a:r>
              <a:rPr lang="en-US" dirty="0"/>
              <a:t>.</a:t>
            </a:r>
          </a:p>
          <a:p>
            <a:r>
              <a:rPr lang="en-US" dirty="0"/>
              <a:t>Listening to amateur radio hams on SSB with LSB/USB modulation.</a:t>
            </a:r>
          </a:p>
          <a:p>
            <a:r>
              <a:rPr lang="en-US" dirty="0"/>
              <a:t>Listening to satellites and </a:t>
            </a:r>
            <a:r>
              <a:rPr lang="en-US" u="sng" dirty="0">
                <a:hlinkClick r:id="rId3" tooltip="ISS Packet Repeater Received with RTL-SDR"/>
              </a:rPr>
              <a:t>the ISS</a:t>
            </a:r>
            <a:r>
              <a:rPr lang="en-US" dirty="0"/>
              <a:t>.</a:t>
            </a:r>
          </a:p>
          <a:p>
            <a:r>
              <a:rPr lang="en-US" dirty="0"/>
              <a:t>Decoding unencrypted </a:t>
            </a:r>
            <a:r>
              <a:rPr lang="en-US" u="sng" dirty="0">
                <a:hlinkClick r:id="rId4" tooltip="RTL-SDR DSD Tutorial: Decoding Digital Voice (P25)"/>
              </a:rPr>
              <a:t>digital voice</a:t>
            </a:r>
            <a:r>
              <a:rPr lang="en-US" dirty="0"/>
              <a:t> transmissions such as P25/DMR/D-STAR.</a:t>
            </a:r>
          </a:p>
          <a:p>
            <a:r>
              <a:rPr lang="en-US" dirty="0"/>
              <a:t>Use </a:t>
            </a:r>
            <a:r>
              <a:rPr lang="en-US" u="sng" dirty="0" err="1">
                <a:hlinkClick r:id="rId5" tooltip="RTL-SDR as a Cheap Panadapter"/>
              </a:rPr>
              <a:t>rtl-sdr</a:t>
            </a:r>
            <a:r>
              <a:rPr lang="en-US" u="sng" dirty="0">
                <a:hlinkClick r:id="rId5" tooltip="RTL-SDR as a Cheap Panadapter"/>
              </a:rPr>
              <a:t> as a </a:t>
            </a:r>
            <a:r>
              <a:rPr lang="en-US" u="sng" dirty="0" err="1">
                <a:hlinkClick r:id="rId5" tooltip="RTL-SDR as a Cheap Panadapter"/>
              </a:rPr>
              <a:t>panadapter</a:t>
            </a:r>
            <a:r>
              <a:rPr lang="en-US" dirty="0"/>
              <a:t> for your traditional hardware radio.</a:t>
            </a:r>
          </a:p>
          <a:p>
            <a:r>
              <a:rPr lang="en-US" dirty="0"/>
              <a:t>Using </a:t>
            </a:r>
            <a:r>
              <a:rPr lang="en-US" dirty="0" err="1"/>
              <a:t>rtl-sdr</a:t>
            </a:r>
            <a:r>
              <a:rPr lang="en-US" dirty="0"/>
              <a:t> as a </a:t>
            </a:r>
            <a:r>
              <a:rPr lang="en-US" u="sng" dirty="0">
                <a:hlinkClick r:id="rId6" tooltip="RTL-SDR used as a Cheap Real Time Spectrum Analyzer"/>
              </a:rPr>
              <a:t>spectrum analyzer</a:t>
            </a:r>
            <a:r>
              <a:rPr lang="en-US" dirty="0"/>
              <a:t>.</a:t>
            </a:r>
          </a:p>
          <a:p>
            <a:r>
              <a:rPr lang="en-US" dirty="0"/>
              <a:t>And Many, Many More Applications</a:t>
            </a:r>
          </a:p>
          <a:p>
            <a:endParaRPr lang="en-US" dirty="0"/>
          </a:p>
          <a:p>
            <a:endParaRPr lang="en-US" dirty="0"/>
          </a:p>
        </p:txBody>
      </p:sp>
      <p:sp>
        <p:nvSpPr>
          <p:cNvPr id="3" name="Slide Number Placeholder 2">
            <a:extLst>
              <a:ext uri="{FF2B5EF4-FFF2-40B4-BE49-F238E27FC236}">
                <a16:creationId xmlns:a16="http://schemas.microsoft.com/office/drawing/2014/main" id="{7D45E6B8-8D2D-9EE9-A15C-7CDDFD80ABC3}"/>
              </a:ext>
            </a:extLst>
          </p:cNvPr>
          <p:cNvSpPr>
            <a:spLocks noGrp="1"/>
          </p:cNvSpPr>
          <p:nvPr>
            <p:ph type="sldNum" sz="quarter" idx="12"/>
          </p:nvPr>
        </p:nvSpPr>
        <p:spPr/>
        <p:txBody>
          <a:bodyPr/>
          <a:lstStyle/>
          <a:p>
            <a:fld id="{9BB86F0A-B6B5-4A0A-A418-4F84A0C75D89}" type="slidenum">
              <a:rPr lang="en-US" smtClean="0"/>
              <a:t>8</a:t>
            </a:fld>
            <a:endParaRPr lang="en-US"/>
          </a:p>
        </p:txBody>
      </p:sp>
    </p:spTree>
    <p:extLst>
      <p:ext uri="{BB962C8B-B14F-4D97-AF65-F5344CB8AC3E}">
        <p14:creationId xmlns:p14="http://schemas.microsoft.com/office/powerpoint/2010/main" val="4020502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3D8E8B2-B10A-6540-E9E7-F36F80BF90F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1463FA-84AB-7493-8B46-0E9E91D79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798941B9-0F92-E69B-FB3C-E273670818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E142780-8317-87E5-8C77-4E076EB40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72FB6A6-3A51-4E59-49B5-2025D8FA4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E9BDE78-596C-FEAF-28DD-B8CE001C7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1DD5AD61-A7E0-B768-E85C-A4168A16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B127984B-75B2-8868-AC9A-0F8FEA3B5F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835A01-7643-C1BB-1F62-31A6898BC750}"/>
              </a:ext>
            </a:extLst>
          </p:cNvPr>
          <p:cNvSpPr>
            <a:spLocks noGrp="1"/>
          </p:cNvSpPr>
          <p:nvPr>
            <p:ph type="title"/>
          </p:nvPr>
        </p:nvSpPr>
        <p:spPr>
          <a:xfrm>
            <a:off x="466722" y="586855"/>
            <a:ext cx="3201366" cy="3387497"/>
          </a:xfrm>
        </p:spPr>
        <p:txBody>
          <a:bodyPr anchor="b">
            <a:normAutofit/>
          </a:bodyPr>
          <a:lstStyle/>
          <a:p>
            <a:pPr algn="r"/>
            <a:r>
              <a:rPr lang="en-US" sz="4000" dirty="0">
                <a:solidFill>
                  <a:srgbClr val="FFFFFF"/>
                </a:solidFill>
              </a:rPr>
              <a:t>What’s Inside an RTL-SDR?</a:t>
            </a:r>
          </a:p>
        </p:txBody>
      </p:sp>
      <p:sp>
        <p:nvSpPr>
          <p:cNvPr id="3" name="Content Placeholder 2">
            <a:extLst>
              <a:ext uri="{FF2B5EF4-FFF2-40B4-BE49-F238E27FC236}">
                <a16:creationId xmlns:a16="http://schemas.microsoft.com/office/drawing/2014/main" id="{25CCD03C-B76B-5060-B8BD-BE1A759BF252}"/>
              </a:ext>
            </a:extLst>
          </p:cNvPr>
          <p:cNvSpPr>
            <a:spLocks noGrp="1"/>
          </p:cNvSpPr>
          <p:nvPr>
            <p:ph idx="1"/>
          </p:nvPr>
        </p:nvSpPr>
        <p:spPr>
          <a:xfrm>
            <a:off x="4810259" y="649480"/>
            <a:ext cx="6555347" cy="5546047"/>
          </a:xfrm>
        </p:spPr>
        <p:txBody>
          <a:bodyPr anchor="ctr">
            <a:normAutofit/>
          </a:bodyPr>
          <a:lstStyle/>
          <a:p>
            <a:pPr marL="0" indent="0">
              <a:buNone/>
            </a:pPr>
            <a:endParaRPr lang="en-US" dirty="0"/>
          </a:p>
          <a:p>
            <a:endParaRPr lang="en-US" sz="2000" dirty="0"/>
          </a:p>
        </p:txBody>
      </p:sp>
      <p:pic>
        <p:nvPicPr>
          <p:cNvPr id="7" name="Picture 6" descr="A diagram of a circuit board&#10;&#10;AI-generated content may be incorrect.">
            <a:extLst>
              <a:ext uri="{FF2B5EF4-FFF2-40B4-BE49-F238E27FC236}">
                <a16:creationId xmlns:a16="http://schemas.microsoft.com/office/drawing/2014/main" id="{5BE70EDD-625A-9762-3AA6-7E3EF37C2A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0641" y="764517"/>
            <a:ext cx="7925487" cy="5441152"/>
          </a:xfrm>
          <a:prstGeom prst="rect">
            <a:avLst/>
          </a:prstGeom>
        </p:spPr>
      </p:pic>
      <p:sp>
        <p:nvSpPr>
          <p:cNvPr id="4" name="Slide Number Placeholder 3">
            <a:extLst>
              <a:ext uri="{FF2B5EF4-FFF2-40B4-BE49-F238E27FC236}">
                <a16:creationId xmlns:a16="http://schemas.microsoft.com/office/drawing/2014/main" id="{1BE8F23B-E25C-B92D-52E4-229DD7E6CC04}"/>
              </a:ext>
            </a:extLst>
          </p:cNvPr>
          <p:cNvSpPr>
            <a:spLocks noGrp="1"/>
          </p:cNvSpPr>
          <p:nvPr>
            <p:ph type="sldNum" sz="quarter" idx="12"/>
          </p:nvPr>
        </p:nvSpPr>
        <p:spPr/>
        <p:txBody>
          <a:bodyPr/>
          <a:lstStyle/>
          <a:p>
            <a:fld id="{9BB86F0A-B6B5-4A0A-A418-4F84A0C75D89}" type="slidenum">
              <a:rPr lang="en-US" smtClean="0"/>
              <a:t>9</a:t>
            </a:fld>
            <a:endParaRPr lang="en-US"/>
          </a:p>
        </p:txBody>
      </p:sp>
    </p:spTree>
    <p:extLst>
      <p:ext uri="{BB962C8B-B14F-4D97-AF65-F5344CB8AC3E}">
        <p14:creationId xmlns:p14="http://schemas.microsoft.com/office/powerpoint/2010/main" val="10390224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6393</TotalTime>
  <Words>1351</Words>
  <Application>Microsoft Office PowerPoint</Application>
  <PresentationFormat>Widescreen</PresentationFormat>
  <Paragraphs>162</Paragraphs>
  <Slides>48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Aptos</vt:lpstr>
      <vt:lpstr>Aptos Display</vt:lpstr>
      <vt:lpstr>Arial</vt:lpstr>
      <vt:lpstr>Office Theme</vt:lpstr>
      <vt:lpstr>Intro to Software Defined Radios</vt:lpstr>
      <vt:lpstr>08/25/2025 SMARC Technical Presentation</vt:lpstr>
      <vt:lpstr>Don’t Forget to Get Your Ticket!</vt:lpstr>
      <vt:lpstr>What is an SDR?</vt:lpstr>
      <vt:lpstr>Simplified Version of How an SDR Works</vt:lpstr>
      <vt:lpstr>SDR Key Advantages</vt:lpstr>
      <vt:lpstr>Meet the Ubiquitous RTL-SDR </vt:lpstr>
      <vt:lpstr>The RTL-SDR can be used as a wide band radio scanner. Applications include:: </vt:lpstr>
      <vt:lpstr>What’s Inside an RTL-SDR?</vt:lpstr>
      <vt:lpstr>General SDR Flows </vt:lpstr>
      <vt:lpstr>What’s IQ and What’s a Quadrature Demodulator? </vt:lpstr>
      <vt:lpstr>Introducing GNU Radio </vt:lpstr>
      <vt:lpstr>What is GNU Radio? </vt:lpstr>
      <vt:lpstr>Key Features of GNU Radio </vt:lpstr>
      <vt:lpstr>Let’s learn by doing. We are going to build a simple  FM receiver </vt:lpstr>
      <vt:lpstr>The Lost in Space Robot says: “Danger Danger!” </vt:lpstr>
      <vt:lpstr>What’s an Imaginary Number? </vt:lpstr>
      <vt:lpstr>Why They Matter</vt:lpstr>
      <vt:lpstr>Relationship to Complex Numbers </vt:lpstr>
      <vt:lpstr>Complex Plane </vt:lpstr>
      <vt:lpstr>Quadrature Demodulator  </vt:lpstr>
      <vt:lpstr>SDR Output </vt:lpstr>
      <vt:lpstr>Sampling </vt:lpstr>
      <vt:lpstr>Nyquist Theorem </vt:lpstr>
      <vt:lpstr>Nyquist Theorem Example </vt:lpstr>
      <vt:lpstr>Discrete Samples</vt:lpstr>
      <vt:lpstr>What is Aliasing?</vt:lpstr>
      <vt:lpstr>Aliasing in Simple Terms</vt:lpstr>
      <vt:lpstr>Aliasing Example</vt:lpstr>
      <vt:lpstr>How to Prevent Aliasing</vt:lpstr>
      <vt:lpstr>Aliasing Analogy</vt:lpstr>
      <vt:lpstr>Sampling: Interpolation and Decimation</vt:lpstr>
      <vt:lpstr>Interpolation and Upsampling</vt:lpstr>
      <vt:lpstr>Interpolation and Upsampling Continued</vt:lpstr>
      <vt:lpstr>Interpolation and Upsampling</vt:lpstr>
      <vt:lpstr>Interpolation and Upsampling</vt:lpstr>
      <vt:lpstr>Interpolation and Upsampling</vt:lpstr>
      <vt:lpstr>Sampling: Decimation</vt:lpstr>
      <vt:lpstr>Complex Samples </vt:lpstr>
      <vt:lpstr>Magnitude of a Complex Number </vt:lpstr>
      <vt:lpstr>Phase of a Complex Number </vt:lpstr>
      <vt:lpstr>Demodulation Using Complex Numbers </vt:lpstr>
      <vt:lpstr>Fun Fact </vt:lpstr>
      <vt:lpstr>Narrowband FM and Single Sideband Receivers</vt:lpstr>
      <vt:lpstr>Resources</vt:lpstr>
      <vt:lpstr>Questions?</vt:lpstr>
      <vt:lpstr>Let’s See Who Wins the Door Prize!</vt:lpstr>
      <vt:lpstr>Thanks for Letting Us Share about SDR’s!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Paul Maine</dc:creator>
  <cp:lastModifiedBy>Paul Maine</cp:lastModifiedBy>
  <cp:revision>4</cp:revision>
  <dcterms:created xsi:type="dcterms:W3CDTF">2025-08-18T13:53:33Z</dcterms:created>
  <dcterms:modified xsi:type="dcterms:W3CDTF">2025-08-27T00:21:29Z</dcterms:modified>
</cp:coreProperties>
</file>